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2" r:id="rId6"/>
    <p:sldId id="263" r:id="rId7"/>
    <p:sldId id="265" r:id="rId8"/>
    <p:sldId id="267" r:id="rId9"/>
    <p:sldId id="269" r:id="rId10"/>
    <p:sldId id="271" r:id="rId11"/>
    <p:sldId id="272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79" autoAdjust="0"/>
  </p:normalViewPr>
  <p:slideViewPr>
    <p:cSldViewPr snapToGrid="0">
      <p:cViewPr varScale="1">
        <p:scale>
          <a:sx n="69" d="100"/>
          <a:sy n="69" d="100"/>
        </p:scale>
        <p:origin x="5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639EF-1294-4E56-A72A-A6AEC799613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DE686-7CD1-42F6-B866-7946999F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AEA21-98CC-47E6-9DB5-4549DBBABB4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7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是</a:t>
            </a:r>
            <a:r>
              <a:rPr lang="en-US" altLang="zh-CN" dirty="0"/>
              <a:t>UX</a:t>
            </a:r>
            <a:r>
              <a:rPr lang="zh-CN" altLang="en-US" dirty="0"/>
              <a:t>里的一个小分支。</a:t>
            </a:r>
            <a:br>
              <a:rPr lang="zh-CN" altLang="en-US" dirty="0"/>
            </a:br>
            <a:r>
              <a:rPr lang="en-US" altLang="zh-CN" dirty="0"/>
              <a:t>UI(User Interface)</a:t>
            </a:r>
            <a:r>
              <a:rPr lang="zh-CN" altLang="en-US" dirty="0"/>
              <a:t>，是指用户界面，是视觉呈现来提高用户体验，使用户面对这个界面时操作更简单、更愉悦、更高效；</a:t>
            </a:r>
            <a:br>
              <a:rPr lang="zh-CN" altLang="en-US" dirty="0"/>
            </a:br>
            <a:r>
              <a:rPr lang="en-US" altLang="zh-CN" dirty="0"/>
              <a:t>UX(user experience)</a:t>
            </a:r>
            <a:r>
              <a:rPr lang="zh-CN" altLang="en-US" dirty="0"/>
              <a:t>，就是指用户体验，单纯说用户体验是个很虚的词，我们不如说说哪些方面会影响到用户体验？</a:t>
            </a:r>
            <a:br>
              <a:rPr lang="zh-CN" altLang="en-US" dirty="0"/>
            </a:br>
            <a:r>
              <a:rPr lang="zh-CN" altLang="en-US" dirty="0"/>
              <a:t>用户使用产品（软件、硬件、电视、洗衣机等等都是产品）的目标是完成一个目标，就是去做一件事，每个人去做都希望：不要花太长时间、不要太复杂、不要让我想太多、不要弄得我不愉快、不要弄得我很紧张（焦虑）。反过来，影响这些因素的产品形态有：合理高效的流程、友好体贴的语言、操作容易理解、按键出现及时、界面舒适、不要太多无关内容影响（界面有效性）等等。</a:t>
            </a:r>
            <a:br>
              <a:rPr lang="zh-CN" altLang="en-US" dirty="0"/>
            </a:br>
            <a:r>
              <a:rPr lang="en-US" altLang="zh-CN" dirty="0"/>
              <a:t>UI</a:t>
            </a:r>
            <a:r>
              <a:rPr lang="zh-CN" altLang="en-US" dirty="0"/>
              <a:t>设计的过程，几乎渗透到</a:t>
            </a:r>
            <a:r>
              <a:rPr lang="en-US" altLang="zh-CN" dirty="0"/>
              <a:t>UX</a:t>
            </a:r>
            <a:r>
              <a:rPr lang="zh-CN" altLang="en-US" dirty="0"/>
              <a:t>的每一个节点，但更多的是去配合</a:t>
            </a:r>
            <a:r>
              <a:rPr lang="en-US" altLang="zh-CN" dirty="0"/>
              <a:t>UX</a:t>
            </a:r>
            <a:r>
              <a:rPr lang="zh-CN" altLang="en-US" dirty="0"/>
              <a:t>。比如一个界面，不考虑</a:t>
            </a:r>
            <a:r>
              <a:rPr lang="en-US" altLang="zh-CN" dirty="0"/>
              <a:t>UX</a:t>
            </a:r>
            <a:r>
              <a:rPr lang="zh-CN" altLang="en-US" dirty="0"/>
              <a:t>，也许</a:t>
            </a:r>
            <a:r>
              <a:rPr lang="en-US" altLang="zh-CN" dirty="0"/>
              <a:t>UI</a:t>
            </a:r>
            <a:r>
              <a:rPr lang="zh-CN" altLang="en-US" dirty="0"/>
              <a:t>做出来功能重点就不那么中肯。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DCE0F6-D98A-4DA5-A84B-44A2E0BF5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16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AEA21-98CC-47E6-9DB5-4549DBBABB4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28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3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9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&lt;Agenda&gt;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001" y="1692000"/>
            <a:ext cx="11326284" cy="38318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/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/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/>
            </a:lvl4pPr>
            <a:lvl5pPr marL="540000">
              <a:buClr>
                <a:schemeClr val="accent2"/>
              </a:buClr>
              <a:buFont typeface="Courier New" pitchFamily="49" charset="0"/>
              <a:buChar char="o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1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30" indent="0">
              <a:buNone/>
              <a:defRPr sz="3112"/>
            </a:lvl2pPr>
            <a:lvl3pPr marL="584067" indent="0">
              <a:buNone/>
              <a:defRPr sz="3112"/>
            </a:lvl3pPr>
            <a:lvl4pPr marL="832094" indent="0">
              <a:buNone/>
              <a:defRPr sz="3112"/>
            </a:lvl4pPr>
            <a:lvl5pPr marL="832094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6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marL="0" marR="0" lvl="0" indent="0" algn="l" defTabSz="101619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11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61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5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8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45161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6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3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2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4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8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A04FA-A95F-46F7-AF70-C2113BF92A6C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7345-31E9-473E-832B-4FBB0FD69A6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6"/>
          <p:cNvPicPr>
            <a:picLocks/>
          </p:cNvPicPr>
          <p:nvPr userDrawn="1">
            <p:custDataLst>
              <p:tags r:id="rId1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16" y="6073573"/>
            <a:ext cx="1216730" cy="63939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5"/>
          <p:cNvPicPr>
            <a:picLocks/>
          </p:cNvPicPr>
          <p:nvPr userDrawn="1">
            <p:custDataLst>
              <p:tags r:id="rId1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4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6.png"/><Relationship Id="rId5" Type="http://schemas.openxmlformats.org/officeDocument/2006/relationships/tags" Target="../tags/tag10.xml"/><Relationship Id="rId10" Type="http://schemas.openxmlformats.org/officeDocument/2006/relationships/image" Target="../media/image1.emf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https://www.youtube.com/watch?v=Io9HfoVkGVU&amp;feature=youtu.be" TargetMode="Externa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4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e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53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5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1.png"/><Relationship Id="rId5" Type="http://schemas.openxmlformats.org/officeDocument/2006/relationships/tags" Target="../tags/tag49.xml"/><Relationship Id="rId10" Type="http://schemas.openxmlformats.org/officeDocument/2006/relationships/image" Target="../media/image50.png"/><Relationship Id="rId4" Type="http://schemas.openxmlformats.org/officeDocument/2006/relationships/tags" Target="../tags/tag48.xml"/><Relationship Id="rId9" Type="http://schemas.openxmlformats.org/officeDocument/2006/relationships/image" Target="../media/image49.jpe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s.cdn.sap.com/vod/2015/ext/what-is-a-good-user-experience.mp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s.cdn.sap.com/vod/2015/ext/what-is-sap-fiori.mp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image" Target="../media/image8.png"/><Relationship Id="rId3" Type="http://schemas.openxmlformats.org/officeDocument/2006/relationships/tags" Target="../tags/tag21.xml"/><Relationship Id="rId21" Type="http://schemas.openxmlformats.org/officeDocument/2006/relationships/tags" Target="../tags/tag39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29" Type="http://schemas.openxmlformats.org/officeDocument/2006/relationships/image" Target="../media/image10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image" Target="../media/image9.png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hyperlink" Target="https://fioriappslibrary.hana.ondemand.com/sap/fix/externalView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dirty="0"/>
              <a:t>Fiori@Bosch</a:t>
            </a: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" y="0"/>
            <a:ext cx="12192314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64" y="6073573"/>
            <a:ext cx="1216691" cy="63939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540" y="0"/>
            <a:ext cx="143970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el 1_"/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427299" y="1122363"/>
            <a:ext cx="10918409" cy="1759108"/>
          </a:xfrm>
          <a:prstGeom prst="rect">
            <a:avLst/>
          </a:prstGeom>
          <a:solidFill>
            <a:scrgbClr r="0" g="0" b="0">
              <a:alpha val="0"/>
            </a:scrgbClr>
          </a:solidFill>
          <a:ln w="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i="0" u="none" cap="all" spc="0">
                <a:solidFill>
                  <a:srgbClr val="FFFFFF"/>
                </a:solidFill>
                <a:latin typeface="Bosch Office Sans" panose="020B0604020202020204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2pPr>
            <a:lvl3pPr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3pPr>
            <a:lvl4pPr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4pPr>
            <a:lvl5pPr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5pPr>
            <a:lvl6pPr marL="308410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6pPr>
            <a:lvl7pPr marL="616819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7pPr>
            <a:lvl8pPr marL="92522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8pPr>
            <a:lvl9pPr marL="123363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1822">
                <a:solidFill>
                  <a:srgbClr val="000000"/>
                </a:solidFill>
                <a:latin typeface="Bosch Office Sans"/>
              </a:defRPr>
            </a:lvl9pPr>
          </a:lstStyle>
          <a:p>
            <a:pPr marL="0" marR="0" lvl="0" indent="0" algn="l" defTabSz="101626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200" b="0" i="0" u="none" strike="noStrike" kern="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 panose="020B0604020202020204" pitchFamily="34" charset="0"/>
                <a:ea typeface="+mj-ea"/>
                <a:cs typeface="Arial" pitchFamily="34" charset="0"/>
              </a:rPr>
              <a:t>SAP Fiori</a:t>
            </a:r>
            <a:r>
              <a:rPr kumimoji="0" lang="de-DE" sz="7200" b="0" i="0" u="none" strike="noStrike" kern="0" cap="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 panose="020B0604020202020204" pitchFamily="34" charset="0"/>
                <a:ea typeface="+mj-ea"/>
                <a:cs typeface="Arial" pitchFamily="34" charset="0"/>
              </a:rPr>
              <a:t> for S/4Hana</a:t>
            </a:r>
            <a:endParaRPr kumimoji="0" lang="de-DE" sz="72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 panose="020B0604020202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514" y="3187435"/>
            <a:ext cx="6096000" cy="7076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ct val="80000"/>
              <a:buFontTx/>
              <a:buNone/>
              <a:tabLst/>
              <a:defRPr/>
            </a:pPr>
            <a:r>
              <a:rPr kumimoji="0" lang="en-US" altLang="zh-CN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Sabrina Li</a:t>
            </a: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999" noProof="0" smtClean="0">
                <a:solidFill>
                  <a:srgbClr val="FFFFFF"/>
                </a:solidFill>
                <a:latin typeface="Calibri" panose="020F0502020204030204"/>
              </a:rPr>
              <a:t>Oct</a:t>
            </a:r>
            <a:r>
              <a:rPr kumimoji="0" lang="en-US" altLang="zh-CN" sz="199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99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999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fidentialFlag"/>
          <p:cNvSpPr txBox="1"/>
          <p:nvPr/>
        </p:nvSpPr>
        <p:spPr>
          <a:xfrm>
            <a:off x="10782464" y="5573704"/>
            <a:ext cx="1126489" cy="24615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Confidential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7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lvl="2" algn="l" defTabSz="913749" rtl="0">
              <a:spcBef>
                <a:spcPct val="0"/>
              </a:spcBef>
            </a:pPr>
            <a: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>Fiori helps increase productivity: </a:t>
            </a:r>
            <a:b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</a:br>
            <a:r>
              <a:rPr lang="en-US" sz="2000" kern="1200" dirty="0">
                <a:solidFill>
                  <a:schemeClr val="accent2"/>
                </a:solidFill>
                <a:latin typeface="+mn-lt"/>
                <a:ea typeface="+mj-ea"/>
                <a:cs typeface="Helvetica"/>
              </a:rPr>
              <a:t>Consistent UI Across App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133230" y="1473424"/>
            <a:ext cx="3696981" cy="4392043"/>
          </a:xfrm>
        </p:spPr>
        <p:txBody>
          <a:bodyPr/>
          <a:lstStyle/>
          <a:p>
            <a:pPr lvl="1" defTabSz="914339" fontAlgn="base">
              <a:spcBef>
                <a:spcPts val="800"/>
              </a:spcBef>
              <a:spcAft>
                <a:spcPts val="600"/>
              </a:spcAft>
              <a:buClr>
                <a:srgbClr val="F0AB00"/>
              </a:buClr>
              <a:defRPr/>
            </a:pPr>
            <a:r>
              <a:rPr lang="en-US" sz="1700" b="1" dirty="0">
                <a:cs typeface="Helvetica"/>
              </a:rPr>
              <a:t>Capabilities:</a:t>
            </a:r>
          </a:p>
          <a:p>
            <a:pPr marL="381040" lvl="1" indent="-381040" defTabSz="914339" fontAlgn="base">
              <a:spcBef>
                <a:spcPts val="800"/>
              </a:spcBef>
              <a:spcAft>
                <a:spcPts val="600"/>
              </a:spcAft>
              <a:buClr>
                <a:srgbClr val="F0AB00"/>
              </a:buClr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000000"/>
                </a:solidFill>
                <a:cs typeface="Helvetica"/>
              </a:rPr>
              <a:t>Consistent experience across all apps, same structure, icons, etc.</a:t>
            </a:r>
          </a:p>
          <a:p>
            <a:pPr marL="381040" lvl="1" indent="-381040" defTabSz="914339" fontAlgn="base">
              <a:spcBef>
                <a:spcPts val="800"/>
              </a:spcBef>
              <a:spcAft>
                <a:spcPts val="600"/>
              </a:spcAft>
              <a:buClr>
                <a:srgbClr val="F0AB00"/>
              </a:buClr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000000"/>
                </a:solidFill>
                <a:cs typeface="Helvetica"/>
              </a:rPr>
              <a:t>Provides an optimal user experience across all device types</a:t>
            </a:r>
          </a:p>
          <a:p>
            <a:r>
              <a:rPr lang="en-US" sz="1700" dirty="0">
                <a:cs typeface="Helvetica"/>
              </a:rPr>
              <a:t>Benefits:</a:t>
            </a:r>
          </a:p>
          <a:p>
            <a:pPr marL="381040" lvl="1" indent="-381040" defTabSz="914339" fontAlgn="base">
              <a:spcBef>
                <a:spcPts val="800"/>
              </a:spcBef>
              <a:spcAft>
                <a:spcPts val="600"/>
              </a:spcAft>
              <a:buClr>
                <a:srgbClr val="F0AB00"/>
              </a:buClr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000000"/>
                </a:solidFill>
                <a:cs typeface="Helvetica"/>
              </a:rPr>
              <a:t>Users can switch across apps without effort</a:t>
            </a:r>
          </a:p>
          <a:p>
            <a:pPr marL="381040" lvl="1" indent="-381040" defTabSz="914339" fontAlgn="base">
              <a:spcBef>
                <a:spcPts val="800"/>
              </a:spcBef>
              <a:spcAft>
                <a:spcPts val="600"/>
              </a:spcAft>
              <a:buClr>
                <a:srgbClr val="F0AB00"/>
              </a:buClr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000000"/>
                </a:solidFill>
                <a:cs typeface="Helvetica"/>
              </a:rPr>
              <a:t>Accelerates task execution</a:t>
            </a:r>
          </a:p>
          <a:p>
            <a:r>
              <a:rPr lang="en-US" sz="1700" kern="0" dirty="0">
                <a:solidFill>
                  <a:srgbClr val="000000"/>
                </a:solidFill>
                <a:ea typeface="Arial Unicode MS" pitchFamily="34" charset="-128"/>
                <a:cs typeface="Helvetica"/>
              </a:rPr>
              <a:t>Different Apps – Same Great Experience!!</a:t>
            </a:r>
          </a:p>
          <a:p>
            <a:endParaRPr lang="en-US" sz="1700" b="0" dirty="0">
              <a:latin typeface="Helvetica"/>
              <a:cs typeface="Helvetica"/>
            </a:endParaRPr>
          </a:p>
          <a:p>
            <a:endParaRPr lang="en-US" sz="1700" b="0" dirty="0">
              <a:latin typeface="Helvetica"/>
              <a:cs typeface="Helvetica"/>
            </a:endParaRPr>
          </a:p>
        </p:txBody>
      </p:sp>
      <p:pic>
        <p:nvPicPr>
          <p:cNvPr id="6" name="Picture 4" descr="C:\Users\I834579\Desktop\L2_PPT_IMAGES\one_UI_Sale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531" y="1610334"/>
            <a:ext cx="3599719" cy="293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I834579\Desktop\L2_PPT_IMAGES\One_UI_Manufacturi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8558" y="2328057"/>
            <a:ext cx="3562102" cy="292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21278" y="1307883"/>
            <a:ext cx="77745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Helvetica"/>
              </a:rPr>
              <a:t>Sales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4758" y="4190120"/>
            <a:ext cx="192841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Arial Unicode MS" pitchFamily="34" charset="-128"/>
                <a:cs typeface="Helvetica"/>
              </a:rPr>
              <a:t>HCM Workflows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149" y="2795917"/>
            <a:ext cx="1466748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Helvetica"/>
              </a:rPr>
              <a:t>Purchasing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96540" y="3565466"/>
            <a:ext cx="61234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Helvetica"/>
              </a:rPr>
              <a:t>HCM</a:t>
            </a:r>
          </a:p>
        </p:txBody>
      </p:sp>
      <p:pic>
        <p:nvPicPr>
          <p:cNvPr id="12" name="Picture 6" descr="C:\Users\I834579\Desktop\L2_PPT_IMAGES\Purchasin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4966" y="3109458"/>
            <a:ext cx="3712116" cy="288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81393" y="3852569"/>
            <a:ext cx="3712116" cy="289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81330" y="1967919"/>
            <a:ext cx="185627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Helvetica"/>
              </a:rPr>
              <a:t>Manufacturing</a:t>
            </a:r>
          </a:p>
        </p:txBody>
      </p:sp>
      <p:pic>
        <p:nvPicPr>
          <p:cNvPr id="15" name="Picture 2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720" y="182873"/>
            <a:ext cx="1014365" cy="101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10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4026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lvl="2" algn="l" defTabSz="913749" rtl="0">
              <a:spcBef>
                <a:spcPct val="0"/>
              </a:spcBef>
            </a:pPr>
            <a:r>
              <a:rPr lang="en-US" altLang="ja-JP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>SAP Fiori UX Design Principles</a:t>
            </a:r>
            <a: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/>
            </a:r>
            <a:b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</a:br>
            <a:r>
              <a:rPr lang="en-US" sz="2000" dirty="0">
                <a:solidFill>
                  <a:srgbClr val="666666"/>
                </a:solidFill>
                <a:latin typeface="+mj-lt"/>
                <a:cs typeface="Helvetica"/>
              </a:rPr>
              <a:t>Delightful</a:t>
            </a:r>
            <a:endParaRPr lang="en-US" sz="2000" b="1" kern="1200" dirty="0">
              <a:solidFill>
                <a:schemeClr val="accent2"/>
              </a:solidFill>
              <a:latin typeface="+mj-lt"/>
              <a:ea typeface="+mj-e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465" y="1504335"/>
            <a:ext cx="11557944" cy="375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Delightful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Make an emotional connection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Make me better at my job and feel like I’m an expert.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Show me the impact of my contribution.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Go beyond what’s expected; amaze me!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Be smart and proactive. Give me an assistant not just a tool.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94" y="190251"/>
            <a:ext cx="1014364" cy="101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 bwMode="gray">
          <a:xfrm>
            <a:off x="324465" y="5950974"/>
            <a:ext cx="11488993" cy="4793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6350" algn="ctr">
            <a:solidFill>
              <a:schemeClr val="bg2">
                <a:lumMod val="9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“Beyond the expected”</a:t>
            </a:r>
          </a:p>
        </p:txBody>
      </p:sp>
      <p:sp>
        <p:nvSpPr>
          <p:cNvPr id="8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11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70" y="808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SAP </a:t>
            </a:r>
            <a:r>
              <a:rPr lang="en-US" sz="4000" dirty="0"/>
              <a:t>Fiori 2.0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000" y="1406436"/>
            <a:ext cx="1132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SAP Fiori 2.0 is the significant step in our evolution of user experience for business applications: an award-winning new design concept along with a delightful new visual theme, called Belize.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2.0 is the user experience for SAP S/4HANA and other solutions.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69" y="2003539"/>
            <a:ext cx="5313306" cy="4352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000" y="3357820"/>
            <a:ext cx="607428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Benefits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ea typeface="+mn-ea"/>
                <a:cs typeface="+mn-cs"/>
              </a:rPr>
              <a:t>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Increased productivity –faster and direct access to relevant information and applications.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ea typeface="+mn-ea"/>
                <a:cs typeface="+mn-cs"/>
              </a:rPr>
              <a:t>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Transparency on items needing your attention –timely notifications.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ea typeface="+mn-ea"/>
                <a:cs typeface="+mn-cs"/>
              </a:rPr>
              <a:t>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Helps users decide what needs to be done next.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ea typeface="+mn-ea"/>
                <a:cs typeface="+mn-cs"/>
              </a:rPr>
              <a:t>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Allows users to take quick and informed 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anose="05000000000000000000" pitchFamily="2" charset="2"/>
                <a:ea typeface="+mn-ea"/>
                <a:cs typeface="+mn-cs"/>
              </a:rPr>
              <a:t>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Increased user satisfaction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000" y="6170978"/>
            <a:ext cx="5733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5"/>
              </a:rPr>
              <a:t>Watch video of SAP Fiori 2.0 with SAP S/4HANA 1610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372679" y="2425631"/>
          <a:ext cx="1250374" cy="11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showAsIcon="1" r:id="rId6" imgW="914400" imgH="806400" progId="AcroExch.Document.DC">
                  <p:embed/>
                </p:oleObj>
              </mc:Choice>
              <mc:Fallback>
                <p:oleObj name="Acrobat Document" showAsIcon="1" r:id="rId6" imgW="914400" imgH="806400" progId="AcroExch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72679" y="2425631"/>
                        <a:ext cx="1250374" cy="11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12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020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57" y="1875"/>
          <a:ext cx="1765" cy="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Folie" r:id="rId5" imgW="622" imgH="623" progId="TCLayout.ActiveDocument.1">
                  <p:embed/>
                </p:oleObj>
              </mc:Choice>
              <mc:Fallback>
                <p:oleObj name="think-cell Folie" r:id="rId5" imgW="622" imgH="62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57" y="1875"/>
                        <a:ext cx="1765" cy="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3"/>
            </p:custDataLst>
          </p:nvPr>
        </p:nvSpPr>
        <p:spPr>
          <a:xfrm>
            <a:off x="394" y="111"/>
            <a:ext cx="176429" cy="176429"/>
          </a:xfrm>
          <a:prstGeom prst="rect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 defTabSz="914333">
              <a:lnSpc>
                <a:spcPct val="89000"/>
              </a:lnSpc>
            </a:pPr>
            <a:endParaRPr lang="en-US" sz="3112" kern="0" dirty="0">
              <a:solidFill>
                <a:srgbClr val="000000"/>
              </a:solidFill>
              <a:latin typeface="Bosch Office Sans" pitchFamily="2" charset="0"/>
              <a:sym typeface="Bosch Office Sans" pitchFamily="2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SAP Fiori Launchpad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647478" cy="455906"/>
          </a:xfrm>
        </p:spPr>
        <p:txBody>
          <a:bodyPr/>
          <a:lstStyle/>
          <a:p>
            <a:pPr defTabSz="914333"/>
            <a:fld id="{4898AEC0-503E-4FA4-859C-D0F72D6E3F79}" type="slidenum">
              <a:rPr lang="de-DE" sz="133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13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0847891" y="141856"/>
            <a:ext cx="1198288" cy="638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190"/>
            <a:r>
              <a:rPr lang="en-US" sz="1167" b="1" kern="0" dirty="0">
                <a:solidFill>
                  <a:srgbClr val="08427E"/>
                </a:solidFill>
                <a:latin typeface="Bosch Office Sans"/>
              </a:rPr>
              <a:t>S/4HANA</a:t>
            </a:r>
            <a:r>
              <a:rPr lang="en-US" sz="222" kern="0" dirty="0">
                <a:solidFill>
                  <a:srgbClr val="0E78C5"/>
                </a:solidFill>
                <a:latin typeface="Bosch Office Sans"/>
              </a:rPr>
              <a:t/>
            </a:r>
            <a:br>
              <a:rPr lang="en-US" sz="222" kern="0" dirty="0">
                <a:solidFill>
                  <a:srgbClr val="0E78C5"/>
                </a:solidFill>
                <a:latin typeface="Bosch Office Sans"/>
              </a:rPr>
            </a:br>
            <a:r>
              <a:rPr lang="en-US" sz="411" kern="0" dirty="0">
                <a:solidFill>
                  <a:srgbClr val="0E78C5"/>
                </a:solidFill>
                <a:latin typeface="Bosch Office Sans"/>
              </a:rPr>
              <a:t>EXPERIENCE PLATFORM</a:t>
            </a:r>
          </a:p>
          <a:p>
            <a:pPr algn="ctr" defTabSz="1016190"/>
            <a:endParaRPr lang="en-US" sz="111" kern="0" dirty="0">
              <a:solidFill>
                <a:srgbClr val="0E78C5"/>
              </a:solidFill>
              <a:latin typeface="Bosch Office Sans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71931" y="2010535"/>
            <a:ext cx="2205327" cy="5324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defTabSz="1016190">
              <a:lnSpc>
                <a:spcPts val="2556"/>
              </a:lnSpc>
              <a:spcBef>
                <a:spcPts val="556"/>
              </a:spcBef>
            </a:pP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SAP </a:t>
            </a:r>
            <a:r>
              <a:rPr lang="de-DE" sz="1556" kern="0" dirty="0" err="1">
                <a:solidFill>
                  <a:srgbClr val="08427E"/>
                </a:solidFill>
                <a:latin typeface="Bosch Office Sans"/>
              </a:rPr>
              <a:t>Fiori</a:t>
            </a: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 </a:t>
            </a:r>
            <a:r>
              <a:rPr lang="de-DE" sz="1556" kern="0" dirty="0" err="1">
                <a:solidFill>
                  <a:srgbClr val="000000"/>
                </a:solidFill>
                <a:latin typeface="Bosch Office Sans"/>
              </a:rPr>
              <a:t>Concept</a:t>
            </a:r>
            <a:endParaRPr lang="en-GB" sz="1556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25059" y="3395129"/>
            <a:ext cx="2205327" cy="5324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defTabSz="1016190">
              <a:lnSpc>
                <a:spcPts val="2556"/>
              </a:lnSpc>
              <a:spcBef>
                <a:spcPts val="556"/>
              </a:spcBef>
            </a:pP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SAP </a:t>
            </a:r>
            <a:r>
              <a:rPr lang="de-DE" sz="1556" kern="0" dirty="0" err="1">
                <a:solidFill>
                  <a:srgbClr val="08427E"/>
                </a:solidFill>
                <a:latin typeface="Bosch Office Sans"/>
              </a:rPr>
              <a:t>Fiori</a:t>
            </a: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 </a:t>
            </a:r>
            <a:r>
              <a:rPr lang="de-DE" sz="1556" kern="0" dirty="0">
                <a:solidFill>
                  <a:srgbClr val="000000"/>
                </a:solidFill>
                <a:latin typeface="Bosch Office Sans"/>
              </a:rPr>
              <a:t>Design</a:t>
            </a:r>
            <a:endParaRPr lang="en-GB" sz="1556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67" y="1670387"/>
            <a:ext cx="2926598" cy="108553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721" y="3083032"/>
            <a:ext cx="2377451" cy="118464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323365" y="4836225"/>
            <a:ext cx="2205327" cy="5324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defTabSz="1016190">
              <a:lnSpc>
                <a:spcPts val="2556"/>
              </a:lnSpc>
              <a:spcBef>
                <a:spcPts val="556"/>
              </a:spcBef>
            </a:pP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SAP </a:t>
            </a:r>
            <a:r>
              <a:rPr lang="de-DE" sz="1556" kern="0" dirty="0" err="1">
                <a:solidFill>
                  <a:srgbClr val="08427E"/>
                </a:solidFill>
                <a:latin typeface="Bosch Office Sans"/>
              </a:rPr>
              <a:t>Fiori</a:t>
            </a: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 </a:t>
            </a:r>
            <a:r>
              <a:rPr lang="de-DE" sz="1556" kern="0" dirty="0">
                <a:solidFill>
                  <a:srgbClr val="000000"/>
                </a:solidFill>
                <a:latin typeface="Bosch Office Sans"/>
              </a:rPr>
              <a:t>Technology</a:t>
            </a:r>
            <a:endParaRPr lang="en-GB" sz="1556" kern="0" dirty="0">
              <a:solidFill>
                <a:srgbClr val="000000"/>
              </a:solidFill>
              <a:latin typeface="Bosch Office Sans"/>
            </a:endParaRPr>
          </a:p>
        </p:txBody>
      </p:sp>
      <p:cxnSp>
        <p:nvCxnSpPr>
          <p:cNvPr id="19" name="Gerader Verbinder 18"/>
          <p:cNvCxnSpPr/>
          <p:nvPr/>
        </p:nvCxnSpPr>
        <p:spPr>
          <a:xfrm>
            <a:off x="371933" y="2919476"/>
            <a:ext cx="5283509" cy="0"/>
          </a:xfrm>
          <a:prstGeom prst="line">
            <a:avLst/>
          </a:prstGeom>
          <a:ln w="6350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296794" y="4398212"/>
            <a:ext cx="5358647" cy="0"/>
          </a:xfrm>
          <a:prstGeom prst="line">
            <a:avLst/>
          </a:prstGeom>
          <a:ln w="6350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leichschenkliges Dreieck 20"/>
          <p:cNvSpPr/>
          <p:nvPr/>
        </p:nvSpPr>
        <p:spPr>
          <a:xfrm rot="5400000">
            <a:off x="5100187" y="3490029"/>
            <a:ext cx="3007994" cy="306169"/>
          </a:xfrm>
          <a:prstGeom prst="triangle">
            <a:avLst/>
          </a:prstGeom>
          <a:solidFill>
            <a:srgbClr val="D7D7D7"/>
          </a:solidFill>
          <a:ln w="9525" cap="flat" cmpd="sng" algn="ctr">
            <a:solidFill>
              <a:srgbClr val="D7D7D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1016190"/>
            <a:endParaRPr lang="en-GB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019" y="2460005"/>
            <a:ext cx="4076016" cy="2366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feld 24"/>
          <p:cNvSpPr txBox="1"/>
          <p:nvPr/>
        </p:nvSpPr>
        <p:spPr>
          <a:xfrm>
            <a:off x="7371019" y="2005874"/>
            <a:ext cx="4076016" cy="4541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016190">
              <a:lnSpc>
                <a:spcPts val="2556"/>
              </a:lnSpc>
              <a:spcBef>
                <a:spcPts val="556"/>
              </a:spcBef>
            </a:pP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SAP </a:t>
            </a:r>
            <a:r>
              <a:rPr lang="de-DE" sz="1556" kern="0" dirty="0" err="1">
                <a:solidFill>
                  <a:srgbClr val="08427E"/>
                </a:solidFill>
                <a:latin typeface="Bosch Office Sans"/>
              </a:rPr>
              <a:t>Fiori</a:t>
            </a:r>
            <a:r>
              <a:rPr lang="de-DE" sz="1556" kern="0" dirty="0">
                <a:solidFill>
                  <a:srgbClr val="08427E"/>
                </a:solidFill>
                <a:latin typeface="Bosch Office Sans"/>
              </a:rPr>
              <a:t> </a:t>
            </a:r>
            <a:r>
              <a:rPr lang="de-DE" sz="1556" kern="0" dirty="0" err="1">
                <a:solidFill>
                  <a:srgbClr val="000000"/>
                </a:solidFill>
                <a:latin typeface="Bosch Office Sans"/>
              </a:rPr>
              <a:t>Launchpad</a:t>
            </a:r>
            <a:endParaRPr lang="en-GB" sz="1556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167" y="4820050"/>
            <a:ext cx="2926598" cy="6760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71" y="1407501"/>
            <a:ext cx="11672573" cy="48164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5796" y="1042689"/>
            <a:ext cx="2681370" cy="300067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S/4HANA Architecture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558987" cy="455906"/>
          </a:xfrm>
        </p:spPr>
        <p:txBody>
          <a:bodyPr/>
          <a:lstStyle/>
          <a:p>
            <a:pPr defTabSz="914333"/>
            <a:fld id="{4898AEC0-503E-4FA4-859C-D0F72D6E3F79}" type="slidenum">
              <a:rPr lang="de-DE" sz="133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14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  <p:cxnSp>
        <p:nvCxnSpPr>
          <p:cNvPr id="6" name="Gerader Verbinder 5"/>
          <p:cNvCxnSpPr/>
          <p:nvPr/>
        </p:nvCxnSpPr>
        <p:spPr>
          <a:xfrm>
            <a:off x="9708088" y="1152369"/>
            <a:ext cx="0" cy="4835793"/>
          </a:xfrm>
          <a:prstGeom prst="line">
            <a:avLst/>
          </a:prstGeom>
          <a:ln w="6350" cap="flat" cmpd="sng" algn="ctr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2833758" y="1416308"/>
            <a:ext cx="6638994" cy="4571854"/>
          </a:xfrm>
          <a:prstGeom prst="rect">
            <a:avLst/>
          </a:prstGeom>
          <a:solidFill>
            <a:srgbClr val="D7D7D7"/>
          </a:solidFill>
          <a:ln w="9525" cap="flat" cmpd="sng" algn="ctr">
            <a:solidFill>
              <a:srgbClr val="D7D7D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algn="ctr" defTabSz="914333"/>
            <a:endParaRPr lang="en-GB" sz="1400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054429" y="4844404"/>
            <a:ext cx="6174124" cy="105028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42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t"/>
          <a:lstStyle/>
          <a:p>
            <a:pPr defTabSz="914333"/>
            <a:r>
              <a:rPr lang="en-GB" sz="1400" kern="0" dirty="0">
                <a:solidFill>
                  <a:srgbClr val="08427E"/>
                </a:solidFill>
                <a:latin typeface="Bosch Office Sans"/>
              </a:rPr>
              <a:t>HANA</a:t>
            </a:r>
          </a:p>
        </p:txBody>
      </p:sp>
      <p:sp>
        <p:nvSpPr>
          <p:cNvPr id="9" name="Rechteck 8"/>
          <p:cNvSpPr/>
          <p:nvPr/>
        </p:nvSpPr>
        <p:spPr>
          <a:xfrm>
            <a:off x="3054429" y="3379167"/>
            <a:ext cx="6174124" cy="134137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E78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t"/>
          <a:lstStyle/>
          <a:p>
            <a:pPr defTabSz="914333"/>
            <a:r>
              <a:rPr lang="en-GB" sz="1400" kern="0" dirty="0">
                <a:solidFill>
                  <a:srgbClr val="0E78C5"/>
                </a:solidFill>
                <a:latin typeface="Bosch Office Sans"/>
              </a:rPr>
              <a:t>SAP S/4HANA </a:t>
            </a:r>
          </a:p>
          <a:p>
            <a:pPr defTabSz="914333"/>
            <a:r>
              <a:rPr lang="en-GB" sz="1400" kern="0" dirty="0">
                <a:solidFill>
                  <a:srgbClr val="0E78C5"/>
                </a:solidFill>
                <a:latin typeface="Bosch Office Sans"/>
              </a:rPr>
              <a:t>ABAP</a:t>
            </a:r>
          </a:p>
        </p:txBody>
      </p:sp>
      <p:sp>
        <p:nvSpPr>
          <p:cNvPr id="10" name="Wolke 9"/>
          <p:cNvSpPr/>
          <p:nvPr/>
        </p:nvSpPr>
        <p:spPr>
          <a:xfrm>
            <a:off x="9851908" y="1564095"/>
            <a:ext cx="1855394" cy="941639"/>
          </a:xfrm>
          <a:prstGeom prst="cloud">
            <a:avLst/>
          </a:prstGeom>
          <a:noFill/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endParaRPr lang="en-GB" sz="1799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006258" y="4605162"/>
            <a:ext cx="3226673" cy="37384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0842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400" kern="0" dirty="0">
                <a:solidFill>
                  <a:srgbClr val="08427E"/>
                </a:solidFill>
                <a:latin typeface="Bosch Office Sans"/>
              </a:rPr>
              <a:t>CDS Views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10257623" y="1868492"/>
            <a:ext cx="1056256" cy="323183"/>
          </a:xfrm>
          <a:prstGeom prst="roundRect">
            <a:avLst/>
          </a:prstGeom>
          <a:solidFill>
            <a:srgbClr val="67B419"/>
          </a:solidFill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200" kern="0" dirty="0">
                <a:solidFill>
                  <a:prstClr val="white"/>
                </a:solidFill>
                <a:latin typeface="Bosch Office Sans"/>
              </a:rPr>
              <a:t>Co-Pilot</a:t>
            </a:r>
          </a:p>
        </p:txBody>
      </p:sp>
      <p:sp>
        <p:nvSpPr>
          <p:cNvPr id="13" name="Rechteck 12"/>
          <p:cNvSpPr/>
          <p:nvPr/>
        </p:nvSpPr>
        <p:spPr>
          <a:xfrm>
            <a:off x="4213080" y="5283261"/>
            <a:ext cx="4815074" cy="395641"/>
          </a:xfrm>
          <a:prstGeom prst="rect">
            <a:avLst/>
          </a:prstGeom>
          <a:solidFill>
            <a:srgbClr val="08427E"/>
          </a:solidFill>
          <a:ln w="9525" cap="flat" cmpd="sng" algn="ctr">
            <a:solidFill>
              <a:srgbClr val="0842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200" kern="0" dirty="0">
                <a:solidFill>
                  <a:prstClr val="white"/>
                </a:solidFill>
                <a:latin typeface="Bosch Office Sans"/>
              </a:rPr>
              <a:t>Database Tables</a:t>
            </a:r>
          </a:p>
        </p:txBody>
      </p:sp>
      <p:cxnSp>
        <p:nvCxnSpPr>
          <p:cNvPr id="14" name="Gerade Verbindung mit Pfeil 13"/>
          <p:cNvCxnSpPr>
            <a:endCxn id="11" idx="2"/>
          </p:cNvCxnSpPr>
          <p:nvPr/>
        </p:nvCxnSpPr>
        <p:spPr>
          <a:xfrm flipV="1">
            <a:off x="6615198" y="4979005"/>
            <a:ext cx="4397" cy="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4213079" y="4061843"/>
            <a:ext cx="1468269" cy="337966"/>
          </a:xfrm>
          <a:prstGeom prst="rect">
            <a:avLst/>
          </a:prstGeom>
          <a:solidFill>
            <a:srgbClr val="0E78C5"/>
          </a:solidFill>
          <a:ln w="9525" cap="flat" cmpd="sng" algn="ctr">
            <a:solidFill>
              <a:srgbClr val="0E78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Transactional</a:t>
            </a:r>
          </a:p>
        </p:txBody>
      </p:sp>
      <p:sp>
        <p:nvSpPr>
          <p:cNvPr id="16" name="Rechteck 15"/>
          <p:cNvSpPr/>
          <p:nvPr/>
        </p:nvSpPr>
        <p:spPr>
          <a:xfrm>
            <a:off x="5881062" y="4067207"/>
            <a:ext cx="1468269" cy="337966"/>
          </a:xfrm>
          <a:prstGeom prst="rect">
            <a:avLst/>
          </a:prstGeom>
          <a:solidFill>
            <a:srgbClr val="0E78C5"/>
          </a:solidFill>
          <a:ln w="9525" cap="flat" cmpd="sng" algn="ctr">
            <a:solidFill>
              <a:srgbClr val="0E78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Analytical</a:t>
            </a:r>
          </a:p>
        </p:txBody>
      </p:sp>
      <p:sp>
        <p:nvSpPr>
          <p:cNvPr id="17" name="Rechteck 16"/>
          <p:cNvSpPr/>
          <p:nvPr/>
        </p:nvSpPr>
        <p:spPr>
          <a:xfrm>
            <a:off x="7545080" y="4052678"/>
            <a:ext cx="1468269" cy="337966"/>
          </a:xfrm>
          <a:prstGeom prst="rect">
            <a:avLst/>
          </a:prstGeom>
          <a:solidFill>
            <a:srgbClr val="0E78C5"/>
          </a:solidFill>
          <a:ln w="9525" cap="flat" cmpd="sng" algn="ctr">
            <a:solidFill>
              <a:srgbClr val="0E78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(Enterprise-)</a:t>
            </a:r>
            <a:r>
              <a:rPr lang="en-GB" sz="1100" kern="0" dirty="0" err="1">
                <a:solidFill>
                  <a:srgbClr val="FFFFFF"/>
                </a:solidFill>
                <a:latin typeface="Bosch Office Sans"/>
              </a:rPr>
              <a:t>Seacrh</a:t>
            </a:r>
            <a:endParaRPr lang="en-GB" sz="1100" kern="0" dirty="0">
              <a:solidFill>
                <a:srgbClr val="FFFFFF"/>
              </a:solidFill>
              <a:latin typeface="Bosch Office San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751288" y="3530453"/>
            <a:ext cx="2598044" cy="337966"/>
          </a:xfrm>
          <a:prstGeom prst="rect">
            <a:avLst/>
          </a:prstGeom>
          <a:solidFill>
            <a:srgbClr val="0E78C5"/>
          </a:solidFill>
          <a:ln w="9525" cap="flat" cmpd="sng" algn="ctr">
            <a:solidFill>
              <a:srgbClr val="0E78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Gateway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5419482" y="4399808"/>
            <a:ext cx="0" cy="21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16" idx="2"/>
          </p:cNvCxnSpPr>
          <p:nvPr/>
        </p:nvCxnSpPr>
        <p:spPr>
          <a:xfrm>
            <a:off x="6615197" y="4405173"/>
            <a:ext cx="0" cy="20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7840220" y="4399809"/>
            <a:ext cx="0" cy="21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584240" y="4399809"/>
            <a:ext cx="0" cy="88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5076592" y="3868419"/>
            <a:ext cx="0" cy="18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6618129" y="3868419"/>
            <a:ext cx="0" cy="18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3054429" y="1526084"/>
            <a:ext cx="6174124" cy="120170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t"/>
          <a:lstStyle/>
          <a:p>
            <a:pPr defTabSz="914333"/>
            <a:r>
              <a:rPr lang="en-GB" sz="1400" kern="0" dirty="0">
                <a:solidFill>
                  <a:srgbClr val="67B419"/>
                </a:solidFill>
                <a:latin typeface="Bosch Office Sans"/>
              </a:rPr>
              <a:t>Fiori Shell</a:t>
            </a:r>
          </a:p>
        </p:txBody>
      </p:sp>
      <p:sp>
        <p:nvSpPr>
          <p:cNvPr id="26" name="Rechteck 25"/>
          <p:cNvSpPr/>
          <p:nvPr/>
        </p:nvSpPr>
        <p:spPr>
          <a:xfrm>
            <a:off x="4718634" y="2300105"/>
            <a:ext cx="967983" cy="337966"/>
          </a:xfrm>
          <a:prstGeom prst="rect">
            <a:avLst/>
          </a:prstGeom>
          <a:solidFill>
            <a:srgbClr val="67B419"/>
          </a:solidFill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Fiori Apps</a:t>
            </a:r>
          </a:p>
        </p:txBody>
      </p:sp>
      <p:sp>
        <p:nvSpPr>
          <p:cNvPr id="27" name="Rechteck 26"/>
          <p:cNvSpPr/>
          <p:nvPr/>
        </p:nvSpPr>
        <p:spPr>
          <a:xfrm>
            <a:off x="6361855" y="2309573"/>
            <a:ext cx="967983" cy="337966"/>
          </a:xfrm>
          <a:prstGeom prst="rect">
            <a:avLst/>
          </a:prstGeom>
          <a:solidFill>
            <a:srgbClr val="67B419"/>
          </a:solidFill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Analytic  Apps</a:t>
            </a:r>
          </a:p>
        </p:txBody>
      </p:sp>
      <p:sp>
        <p:nvSpPr>
          <p:cNvPr id="28" name="Rechteck 27"/>
          <p:cNvSpPr/>
          <p:nvPr/>
        </p:nvSpPr>
        <p:spPr>
          <a:xfrm>
            <a:off x="7972688" y="2300103"/>
            <a:ext cx="967983" cy="337966"/>
          </a:xfrm>
          <a:prstGeom prst="rect">
            <a:avLst/>
          </a:prstGeom>
          <a:solidFill>
            <a:srgbClr val="67B419"/>
          </a:solidFill>
          <a:ln w="9525" cap="flat" cmpd="sng" algn="ctr">
            <a:solidFill>
              <a:srgbClr val="67B4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333"/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Search,</a:t>
            </a:r>
            <a:br>
              <a:rPr lang="en-GB" sz="1100" kern="0" dirty="0">
                <a:solidFill>
                  <a:srgbClr val="FFFFFF"/>
                </a:solidFill>
                <a:latin typeface="Bosch Office Sans"/>
              </a:rPr>
            </a:br>
            <a:r>
              <a:rPr lang="en-GB" sz="1100" kern="0" dirty="0">
                <a:solidFill>
                  <a:srgbClr val="FFFFFF"/>
                </a:solidFill>
                <a:latin typeface="Bosch Office Sans"/>
              </a:rPr>
              <a:t>Fact Sheets</a:t>
            </a:r>
          </a:p>
        </p:txBody>
      </p:sp>
      <p:pic>
        <p:nvPicPr>
          <p:cNvPr id="29" name="Grafik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15" y="1620164"/>
            <a:ext cx="1028528" cy="67464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75" y="1620761"/>
            <a:ext cx="1017157" cy="67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383" y="1616476"/>
            <a:ext cx="1010484" cy="674412"/>
          </a:xfrm>
          <a:prstGeom prst="rect">
            <a:avLst/>
          </a:prstGeom>
        </p:spPr>
      </p:pic>
      <p:cxnSp>
        <p:nvCxnSpPr>
          <p:cNvPr id="32" name="Gerade Verbindung mit Pfeil 31"/>
          <p:cNvCxnSpPr>
            <a:stCxn id="26" idx="2"/>
          </p:cNvCxnSpPr>
          <p:nvPr/>
        </p:nvCxnSpPr>
        <p:spPr>
          <a:xfrm flipH="1">
            <a:off x="5202625" y="2638069"/>
            <a:ext cx="1" cy="89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6838806" y="2640520"/>
            <a:ext cx="3732" cy="88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8" idx="2"/>
          </p:cNvCxnSpPr>
          <p:nvPr/>
        </p:nvCxnSpPr>
        <p:spPr>
          <a:xfrm flipH="1">
            <a:off x="8456679" y="2638069"/>
            <a:ext cx="1" cy="1414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5" descr="S4HANA_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2931" y="1181798"/>
            <a:ext cx="1190993" cy="2204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Rechteck 35"/>
          <p:cNvSpPr/>
          <p:nvPr/>
        </p:nvSpPr>
        <p:spPr>
          <a:xfrm>
            <a:off x="606069" y="3567306"/>
            <a:ext cx="1789450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33"/>
            <a:r>
              <a:rPr lang="fr-FR" sz="1799" b="1" dirty="0">
                <a:solidFill>
                  <a:srgbClr val="0E78C5"/>
                </a:solidFill>
                <a:latin typeface="Bosch Office Sans"/>
              </a:rPr>
              <a:t>SAP S/4HANA </a:t>
            </a:r>
            <a:br>
              <a:rPr lang="fr-FR" sz="1799" b="1" dirty="0">
                <a:solidFill>
                  <a:srgbClr val="0E78C5"/>
                </a:solidFill>
                <a:latin typeface="Bosch Office Sans"/>
              </a:rPr>
            </a:br>
            <a:r>
              <a:rPr lang="fr-FR" sz="1799" b="1" dirty="0">
                <a:solidFill>
                  <a:srgbClr val="0E78C5"/>
                </a:solidFill>
                <a:latin typeface="Bosch Office Sans"/>
              </a:rPr>
              <a:t>Applications </a:t>
            </a:r>
          </a:p>
        </p:txBody>
      </p:sp>
      <p:sp>
        <p:nvSpPr>
          <p:cNvPr id="37" name="Rectangle 28"/>
          <p:cNvSpPr/>
          <p:nvPr>
            <p:custDataLst>
              <p:tags r:id="rId4"/>
            </p:custDataLst>
          </p:nvPr>
        </p:nvSpPr>
        <p:spPr>
          <a:xfrm>
            <a:off x="617011" y="1998162"/>
            <a:ext cx="1778506" cy="294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33">
              <a:lnSpc>
                <a:spcPts val="2299"/>
              </a:lnSpc>
            </a:pPr>
            <a:r>
              <a:rPr lang="fr-FR" sz="1799" b="1" dirty="0">
                <a:solidFill>
                  <a:srgbClr val="67B419"/>
                </a:solidFill>
                <a:latin typeface="Bosch Office Sans"/>
              </a:rPr>
              <a:t>SAP Fiori UX</a:t>
            </a:r>
          </a:p>
        </p:txBody>
      </p:sp>
      <p:sp>
        <p:nvSpPr>
          <p:cNvPr id="38" name="Rectangle 33"/>
          <p:cNvSpPr/>
          <p:nvPr>
            <p:custDataLst>
              <p:tags r:id="rId5"/>
            </p:custDataLst>
          </p:nvPr>
        </p:nvSpPr>
        <p:spPr>
          <a:xfrm>
            <a:off x="606068" y="5032590"/>
            <a:ext cx="1789449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33"/>
            <a:r>
              <a:rPr lang="fr-FR" sz="1799" b="1" kern="0" dirty="0">
                <a:solidFill>
                  <a:srgbClr val="08427E"/>
                </a:solidFill>
                <a:latin typeface="Bosch Office Sans"/>
                <a:ea typeface="Arial Unicode MS" pitchFamily="34" charset="-128"/>
                <a:cs typeface="Arial Unicode MS" pitchFamily="34" charset="-128"/>
              </a:rPr>
              <a:t>SAP HANA </a:t>
            </a:r>
            <a:br>
              <a:rPr lang="fr-FR" sz="1799" b="1" kern="0" dirty="0">
                <a:solidFill>
                  <a:srgbClr val="08427E"/>
                </a:solidFill>
                <a:latin typeface="Bosch Office Sans"/>
                <a:ea typeface="Arial Unicode MS" pitchFamily="34" charset="-128"/>
                <a:cs typeface="Arial Unicode MS" pitchFamily="34" charset="-128"/>
              </a:rPr>
            </a:br>
            <a:r>
              <a:rPr lang="fr-FR" sz="1799" b="1" kern="0" dirty="0" err="1">
                <a:solidFill>
                  <a:srgbClr val="08427E"/>
                </a:solidFill>
                <a:latin typeface="Bosch Office Sans"/>
                <a:ea typeface="Arial Unicode MS" pitchFamily="34" charset="-128"/>
                <a:cs typeface="Arial Unicode MS" pitchFamily="34" charset="-128"/>
              </a:rPr>
              <a:t>Database</a:t>
            </a:r>
            <a:endParaRPr lang="en-US" sz="1799" b="1" dirty="0">
              <a:solidFill>
                <a:srgbClr val="08427E"/>
              </a:solidFill>
              <a:latin typeface="Bosch Office Sans"/>
            </a:endParaRPr>
          </a:p>
        </p:txBody>
      </p:sp>
      <p:cxnSp>
        <p:nvCxnSpPr>
          <p:cNvPr id="39" name="Straight Connector 72"/>
          <p:cNvCxnSpPr/>
          <p:nvPr>
            <p:custDataLst>
              <p:tags r:id="rId6"/>
            </p:custDataLst>
          </p:nvPr>
        </p:nvCxnSpPr>
        <p:spPr>
          <a:xfrm>
            <a:off x="295689" y="3022532"/>
            <a:ext cx="2340619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40" name="Straight Connector 72_"/>
          <p:cNvCxnSpPr/>
          <p:nvPr>
            <p:custDataLst>
              <p:tags r:id="rId7"/>
            </p:custDataLst>
          </p:nvPr>
        </p:nvCxnSpPr>
        <p:spPr>
          <a:xfrm>
            <a:off x="282930" y="4776331"/>
            <a:ext cx="2340619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pic>
        <p:nvPicPr>
          <p:cNvPr id="41" name="Grafik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25" y="1085127"/>
            <a:ext cx="1674331" cy="413186"/>
          </a:xfrm>
          <a:prstGeom prst="rect">
            <a:avLst/>
          </a:prstGeom>
        </p:spPr>
      </p:pic>
      <p:cxnSp>
        <p:nvCxnSpPr>
          <p:cNvPr id="42" name="Gewinkelter Verbinder 41"/>
          <p:cNvCxnSpPr>
            <a:stCxn id="43" idx="3"/>
            <a:endCxn id="12" idx="2"/>
          </p:cNvCxnSpPr>
          <p:nvPr/>
        </p:nvCxnSpPr>
        <p:spPr>
          <a:xfrm flipV="1">
            <a:off x="9228554" y="2191675"/>
            <a:ext cx="1557197" cy="8402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3054430" y="2900411"/>
            <a:ext cx="6174124" cy="2629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defTabSz="914333"/>
            <a:r>
              <a:rPr lang="en-GB" sz="1200" kern="0" dirty="0">
                <a:solidFill>
                  <a:prstClr val="white"/>
                </a:solidFill>
                <a:latin typeface="Bosch Office Sans"/>
              </a:rPr>
              <a:t>Dispatcher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8799108" y="4555611"/>
            <a:ext cx="3960991" cy="2858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016190">
              <a:lnSpc>
                <a:spcPts val="2556"/>
              </a:lnSpc>
              <a:spcBef>
                <a:spcPts val="556"/>
              </a:spcBef>
            </a:pPr>
            <a:r>
              <a:rPr lang="en-US" sz="1799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Internet</a:t>
            </a:r>
          </a:p>
        </p:txBody>
      </p:sp>
      <p:sp>
        <p:nvSpPr>
          <p:cNvPr id="45" name="Ellipse 44"/>
          <p:cNvSpPr/>
          <p:nvPr/>
        </p:nvSpPr>
        <p:spPr>
          <a:xfrm flipH="1">
            <a:off x="5154388" y="3216155"/>
            <a:ext cx="96855" cy="9685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US" sz="1799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6" name="Ellipse 45"/>
          <p:cNvSpPr/>
          <p:nvPr/>
        </p:nvSpPr>
        <p:spPr>
          <a:xfrm flipH="1">
            <a:off x="6794838" y="3216155"/>
            <a:ext cx="96855" cy="9685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US" sz="1799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295753" y="3088695"/>
            <a:ext cx="914371" cy="9143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333">
              <a:lnSpc>
                <a:spcPts val="2299"/>
              </a:lnSpc>
              <a:spcBef>
                <a:spcPts val="500"/>
              </a:spcBef>
            </a:pPr>
            <a:r>
              <a:rPr lang="en-US" sz="1000" kern="0">
                <a:solidFill>
                  <a:srgbClr val="000000"/>
                </a:solidFill>
                <a:latin typeface="Bosch Office Sans"/>
              </a:rPr>
              <a:t>oData</a:t>
            </a:r>
            <a:endParaRPr lang="en-US" sz="1000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6927253" y="3081018"/>
            <a:ext cx="914371" cy="9143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333">
              <a:lnSpc>
                <a:spcPts val="2299"/>
              </a:lnSpc>
              <a:spcBef>
                <a:spcPts val="500"/>
              </a:spcBef>
            </a:pPr>
            <a:r>
              <a:rPr lang="en-US" sz="1000" kern="0">
                <a:solidFill>
                  <a:srgbClr val="000000"/>
                </a:solidFill>
                <a:latin typeface="Bosch Office Sans"/>
              </a:rPr>
              <a:t>oData</a:t>
            </a:r>
            <a:endParaRPr lang="en-US" sz="1000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9" name="Ellipse 48"/>
          <p:cNvSpPr/>
          <p:nvPr/>
        </p:nvSpPr>
        <p:spPr>
          <a:xfrm flipH="1">
            <a:off x="8411827" y="3216155"/>
            <a:ext cx="96855" cy="9685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US" sz="1799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8553832" y="3081018"/>
            <a:ext cx="914371" cy="9143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333">
              <a:lnSpc>
                <a:spcPts val="2299"/>
              </a:lnSpc>
              <a:spcBef>
                <a:spcPts val="500"/>
              </a:spcBef>
            </a:pPr>
            <a:r>
              <a:rPr lang="en-US" sz="1000" kern="0">
                <a:solidFill>
                  <a:srgbClr val="000000"/>
                </a:solidFill>
                <a:latin typeface="Bosch Office Sans"/>
              </a:rPr>
              <a:t>oData</a:t>
            </a:r>
            <a:endParaRPr lang="en-US" sz="1000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2701" y="1860192"/>
            <a:ext cx="1033849" cy="75862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0"/>
          <a:stretch>
            <a:fillRect/>
          </a:stretch>
        </p:blipFill>
        <p:spPr bwMode="auto">
          <a:xfrm>
            <a:off x="4602545" y="1080063"/>
            <a:ext cx="7215753" cy="503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80222" y="1432040"/>
            <a:ext cx="5805487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Bef>
                <a:spcPct val="75000"/>
              </a:spcBef>
              <a:buClr>
                <a:schemeClr val="bg1"/>
              </a:buClr>
              <a:buSzPct val="25000"/>
              <a:buFont typeface="Wingdings" pitchFamily="2" charset="2"/>
              <a:buNone/>
            </a:pPr>
            <a:r>
              <a:rPr lang="en-US" sz="6800" dirty="0">
                <a:solidFill>
                  <a:schemeClr val="accent2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28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 hidden="1"/>
          <p:cNvSpPr txBox="1"/>
          <p:nvPr>
            <p:custDataLst>
              <p:tags r:id="rId2"/>
            </p:custDataLst>
          </p:nvPr>
        </p:nvSpPr>
        <p:spPr>
          <a:xfrm>
            <a:off x="197" y="1439704"/>
            <a:ext cx="0" cy="4632458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4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296606" y="6255654"/>
            <a:ext cx="320405" cy="45590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34" b="0" i="0" u="none" strike="noStrike" kern="1200" cap="none" spc="0" normalizeH="0" baseline="0" noProof="0" dirty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2</a:t>
            </a:r>
          </a:p>
        </p:txBody>
      </p:sp>
      <p:sp>
        <p:nvSpPr>
          <p:cNvPr id="4" name="Rechteck 3" hidden="1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9761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1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112" dirty="0">
                <a:solidFill>
                  <a:srgbClr val="A80163"/>
                </a:solidFill>
              </a:rPr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439704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50000"/>
              </a:lnSpc>
              <a:spcBef>
                <a:spcPct val="50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Introduction good UX &amp; </a:t>
            </a: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Fiori</a:t>
            </a:r>
            <a:endParaRPr lang="en-US" sz="2400" b="1" dirty="0">
              <a:solidFill>
                <a:srgbClr val="FFC000"/>
              </a:solidFill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SAP Fiori Design </a:t>
            </a: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Principles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SAP </a:t>
            </a:r>
            <a:r>
              <a:rPr lang="en-US" sz="2400" b="1" dirty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Fiori 2.0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SAP Fiori </a:t>
            </a: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Launchpad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S/4HANA Architecture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>
                <a:solidFill>
                  <a:srgbClr val="FFC000"/>
                </a:solidFill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Q&amp;A</a:t>
            </a:r>
            <a:endParaRPr lang="en-US" sz="2400" b="1" dirty="0">
              <a:solidFill>
                <a:srgbClr val="FFC000"/>
              </a:solidFill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de-DE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99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1" y="2160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is good UX?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001" y="1692000"/>
            <a:ext cx="11326284" cy="3320675"/>
          </a:xfrm>
        </p:spPr>
        <p:txBody>
          <a:bodyPr/>
          <a:lstStyle/>
          <a:p>
            <a:r>
              <a:rPr lang="en-US" sz="2400" dirty="0"/>
              <a:t>A good user experience </a:t>
            </a:r>
            <a:r>
              <a:rPr lang="en-US" dirty="0"/>
              <a:t>simplifies everything </a:t>
            </a:r>
          </a:p>
          <a:p>
            <a:r>
              <a:rPr lang="en-US" dirty="0"/>
              <a:t>-- the </a:t>
            </a:r>
            <a:r>
              <a:rPr lang="en-US" dirty="0">
                <a:solidFill>
                  <a:srgbClr val="FFC000"/>
                </a:solidFill>
              </a:rPr>
              <a:t>user interface (UI)</a:t>
            </a:r>
            <a:r>
              <a:rPr lang="en-US" dirty="0"/>
              <a:t>, the </a:t>
            </a:r>
            <a:r>
              <a:rPr lang="en-US" dirty="0">
                <a:solidFill>
                  <a:srgbClr val="FFC000"/>
                </a:solidFill>
              </a:rPr>
              <a:t>interaction</a:t>
            </a:r>
            <a:r>
              <a:rPr lang="en-US" dirty="0"/>
              <a:t>, and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functionality</a:t>
            </a:r>
            <a:r>
              <a:rPr lang="en-US" dirty="0"/>
              <a:t> – and tailors them to </a:t>
            </a:r>
            <a:r>
              <a:rPr lang="en-US" dirty="0">
                <a:solidFill>
                  <a:srgbClr val="FFC000"/>
                </a:solidFill>
              </a:rPr>
              <a:t>seamlessly</a:t>
            </a:r>
          </a:p>
          <a:p>
            <a:r>
              <a:rPr lang="en-US" dirty="0"/>
              <a:t>to what you need and want for the tasks relevant </a:t>
            </a:r>
          </a:p>
          <a:p>
            <a:r>
              <a:rPr lang="en-US" dirty="0"/>
              <a:t>to your job. </a:t>
            </a:r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://videos.cdn.sap.com/vod/2015/ext/what-is-a-good-user-experience.mp4</a:t>
            </a:r>
            <a:endParaRPr lang="en-US" dirty="0"/>
          </a:p>
        </p:txBody>
      </p:sp>
      <p:sp>
        <p:nvSpPr>
          <p:cNvPr id="4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3</a:t>
            </a:fld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39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 bwMode="gray">
          <a:xfrm>
            <a:off x="6708371" y="1288474"/>
            <a:ext cx="5160828" cy="5228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245" rtl="0" eaLnBrk="1" latinLnBrk="0" hangingPunct="1">
              <a:spcBef>
                <a:spcPts val="1620"/>
              </a:spcBef>
              <a:buClr>
                <a:schemeClr val="accent1"/>
              </a:buClr>
              <a:buSzPct val="80000"/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45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1" indent="-171421" algn="l" defTabSz="914245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1255" indent="-169834" algn="l" defTabSz="914245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12676" indent="-171421" algn="l" defTabSz="914245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74" indent="-228561" algn="l" defTabSz="914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97" indent="-228561" algn="l" defTabSz="914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20" indent="-228561" algn="l" defTabSz="914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42" indent="-228561" algn="l" defTabSz="914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5" rtl="0" eaLnBrk="1" fontAlgn="auto" latinLnBrk="0" hangingPunct="1">
              <a:lnSpc>
                <a:spcPct val="100000"/>
              </a:lnSpc>
              <a:spcBef>
                <a:spcPts val="1620"/>
              </a:spcBef>
              <a:spcAft>
                <a:spcPts val="0"/>
              </a:spcAft>
              <a:buClr>
                <a:srgbClr val="4472C4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user experience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(UX) for SAP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software. It applies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 design principles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completely reimagined user experience. </a:t>
            </a:r>
          </a:p>
          <a:p>
            <a:pPr marL="0" marR="0" lvl="0" indent="0" algn="l" defTabSz="914245" rtl="0" eaLnBrk="1" fontAlgn="auto" latinLnBrk="0" hangingPunct="1">
              <a:lnSpc>
                <a:spcPct val="100000"/>
              </a:lnSpc>
              <a:spcBef>
                <a:spcPts val="1620"/>
              </a:spcBef>
              <a:spcAft>
                <a:spcPts val="0"/>
              </a:spcAft>
              <a:buClr>
                <a:srgbClr val="4472C4"/>
              </a:buClr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UX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face of SAP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business users in all lines of business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across devices and deployment options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provides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optimal usability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simplified business interactions and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use. 	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Introducing SAP Fiori</a:t>
            </a:r>
            <a:br>
              <a:rPr lang="en-US" dirty="0"/>
            </a:br>
            <a:r>
              <a:rPr lang="en-US" dirty="0"/>
              <a:t>Keeping Simple Things Simple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" r="3171" b="9718"/>
          <a:stretch/>
        </p:blipFill>
        <p:spPr>
          <a:xfrm>
            <a:off x="169296" y="1376964"/>
            <a:ext cx="6384173" cy="36873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989" y="5741123"/>
            <a:ext cx="8207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https://videos.cdn.sap.com/vod/2015/ext/what-is-sap-fiori.mp4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4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9863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 hidden="1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761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1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 hidden="1"/>
          <p:cNvSpPr txBox="1"/>
          <p:nvPr>
            <p:custDataLst>
              <p:tags r:id="rId3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4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09402" y="388693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de-DE" sz="3112" dirty="0">
                <a:solidFill>
                  <a:srgbClr val="A80163"/>
                </a:solidFill>
              </a:rPr>
              <a:t>SAP </a:t>
            </a:r>
            <a:r>
              <a:rPr lang="de-DE" sz="3112" dirty="0" err="1">
                <a:solidFill>
                  <a:srgbClr val="A80163"/>
                </a:solidFill>
              </a:rPr>
              <a:t>Fiori</a:t>
            </a:r>
            <a:r>
              <a:rPr lang="de-DE" sz="3112" dirty="0">
                <a:solidFill>
                  <a:srgbClr val="A80163"/>
                </a:solidFill>
              </a:rPr>
              <a:t> App Library</a:t>
            </a:r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39083" y="2739478"/>
            <a:ext cx="1438335" cy="1370649"/>
          </a:xfrm>
          <a:prstGeom prst="rect">
            <a:avLst/>
          </a:prstGeom>
        </p:spPr>
      </p:pic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501832" y="2082441"/>
            <a:ext cx="820848" cy="9884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56"/>
              </a:lnSpc>
              <a:spcBef>
                <a:spcPts val="55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2" b="1" i="0" u="none" strike="noStrike" kern="1200" cap="none" spc="0" normalizeH="0" baseline="0" noProof="0" dirty="0">
                <a:ln>
                  <a:noFill/>
                </a:ln>
                <a:solidFill>
                  <a:srgbClr val="A801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2" name="Rechteck 11"/>
          <p:cNvSpPr/>
          <p:nvPr>
            <p:custDataLst>
              <p:tags r:id="rId7"/>
            </p:custDataLst>
          </p:nvPr>
        </p:nvSpPr>
        <p:spPr>
          <a:xfrm>
            <a:off x="2246776" y="4329999"/>
            <a:ext cx="2685544" cy="410474"/>
          </a:xfrm>
          <a:prstGeom prst="rect">
            <a:avLst/>
          </a:prstGeom>
          <a:solidFill>
            <a:scrgbClr r="0" g="0" b="0">
              <a:alpha val="0"/>
            </a:scrgbClr>
          </a:solidFill>
          <a:ln/>
        </p:spPr>
        <p:txBody>
          <a:bodyPr wrap="square" lIns="101626" tIns="50813" rIns="101626" bIns="50813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7"/>
              </a:rPr>
              <a:t>SAP </a:t>
            </a:r>
            <a:r>
              <a:rPr kumimoji="0" lang="de-DE" sz="2001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7"/>
              </a:rPr>
              <a:t>Fiori</a:t>
            </a:r>
            <a:r>
              <a:rPr kumimoji="0" lang="de-DE" sz="200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7"/>
              </a:rPr>
              <a:t> App Library</a:t>
            </a:r>
            <a:endParaRPr kumimoji="0" lang="de-DE" sz="200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 nach rechts 12"/>
          <p:cNvSpPr/>
          <p:nvPr>
            <p:custDataLst>
              <p:tags r:id="rId8"/>
            </p:custDataLst>
          </p:nvPr>
        </p:nvSpPr>
        <p:spPr>
          <a:xfrm>
            <a:off x="1373176" y="3233124"/>
            <a:ext cx="897698" cy="295572"/>
          </a:xfrm>
          <a:prstGeom prst="rightArrow">
            <a:avLst/>
          </a:prstGeom>
          <a:solidFill>
            <a:srgbClr val="999F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374525" y="2409659"/>
            <a:ext cx="3627490" cy="1834862"/>
          </a:xfrm>
          <a:prstGeom prst="rect">
            <a:avLst/>
          </a:prstGeom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hteck 14"/>
          <p:cNvSpPr/>
          <p:nvPr>
            <p:custDataLst>
              <p:tags r:id="rId10"/>
            </p:custDataLst>
          </p:nvPr>
        </p:nvSpPr>
        <p:spPr>
          <a:xfrm>
            <a:off x="2112083" y="1355024"/>
            <a:ext cx="1969507" cy="871684"/>
          </a:xfrm>
          <a:prstGeom prst="rect">
            <a:avLst/>
          </a:prstGeom>
          <a:solidFill>
            <a:scrgbClr r="0" g="0" b="0">
              <a:alpha val="0"/>
            </a:sc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1626" tIns="50813" rIns="101626" bIns="50813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apps by various categories and filters</a:t>
            </a:r>
          </a:p>
        </p:txBody>
      </p:sp>
      <p:sp>
        <p:nvSpPr>
          <p:cNvPr id="17" name="Rechteck 16"/>
          <p:cNvSpPr/>
          <p:nvPr>
            <p:custDataLst>
              <p:tags r:id="rId11"/>
            </p:custDataLst>
          </p:nvPr>
        </p:nvSpPr>
        <p:spPr>
          <a:xfrm>
            <a:off x="2270874" y="4586676"/>
            <a:ext cx="2954155" cy="871684"/>
          </a:xfrm>
          <a:prstGeom prst="rect">
            <a:avLst/>
          </a:prstGeom>
          <a:solidFill>
            <a:scrgbClr r="0" g="0" b="0">
              <a:alpha val="0"/>
            </a:sc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1626" tIns="50813" rIns="101626" bIns="5081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 Information for </a:t>
            </a:r>
            <a:r>
              <a:rPr kumimoji="0" lang="en-US" sz="1334" b="1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en-US" altLang="zh-CN" sz="1334" b="1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1398</a:t>
            </a:r>
            <a:r>
              <a:rPr kumimoji="0" lang="en-US" sz="1334" b="1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Fiori apps </a:t>
            </a:r>
            <a:r>
              <a:rPr kumimoji="0" lang="en-US" sz="1334" b="0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en-US" sz="1334" b="0" i="0" u="none" strike="noStrike" kern="1200" cap="none" spc="0" normalizeH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S/4HANA </a:t>
            </a:r>
            <a:r>
              <a:rPr kumimoji="0" lang="en-US" sz="1334" b="0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en-US" sz="1334" dirty="0" smtClean="0">
                <a:solidFill>
                  <a:srgbClr val="08427E"/>
                </a:solidFill>
                <a:latin typeface="Calibri" panose="020F0502020204030204"/>
              </a:rPr>
              <a:t>Jun</a:t>
            </a:r>
            <a:r>
              <a:rPr kumimoji="0" lang="en-US" sz="1334" b="0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/201</a:t>
            </a:r>
            <a:r>
              <a:rPr kumimoji="0" lang="en-US" altLang="zh-CN" sz="1334" b="0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9</a:t>
            </a:r>
            <a:r>
              <a:rPr kumimoji="0" lang="en-US" sz="1334" b="0" i="0" u="none" strike="noStrike" kern="1200" cap="none" spc="0" normalizeH="0" baseline="0" noProof="0" dirty="0" smtClean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334" b="0" i="0" u="none" strike="noStrike" kern="1200" cap="none" spc="0" normalizeH="0" baseline="0" noProof="0" dirty="0">
              <a:ln>
                <a:noFill/>
              </a:ln>
              <a:solidFill>
                <a:srgbClr val="08427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hteck 18"/>
          <p:cNvSpPr/>
          <p:nvPr>
            <p:custDataLst>
              <p:tags r:id="rId12"/>
            </p:custDataLst>
          </p:nvPr>
        </p:nvSpPr>
        <p:spPr>
          <a:xfrm>
            <a:off x="6810156" y="4784313"/>
            <a:ext cx="1532027" cy="943907"/>
          </a:xfrm>
          <a:prstGeom prst="rect">
            <a:avLst/>
          </a:prstGeom>
          <a:solidFill>
            <a:scrgbClr r="0" g="0" b="0">
              <a:alpha val="0"/>
            </a:sc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1626" tIns="50813" rIns="101626" bIns="5081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features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Features 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 apps</a:t>
            </a:r>
          </a:p>
        </p:txBody>
      </p:sp>
      <p:sp>
        <p:nvSpPr>
          <p:cNvPr id="20" name="Rechteck 19"/>
          <p:cNvSpPr/>
          <p:nvPr>
            <p:custDataLst>
              <p:tags r:id="rId13"/>
            </p:custDataLst>
          </p:nvPr>
        </p:nvSpPr>
        <p:spPr>
          <a:xfrm>
            <a:off x="8791637" y="4784312"/>
            <a:ext cx="2916738" cy="1224425"/>
          </a:xfrm>
          <a:prstGeom prst="rect">
            <a:avLst/>
          </a:prstGeom>
          <a:solidFill>
            <a:scrgbClr r="0" g="0" b="0">
              <a:alpha val="0"/>
            </a:sc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1626" tIns="50813" rIns="101626" bIns="5081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Information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 History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Details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 &amp; Customizing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Extensibility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(Notes &amp; App Component)</a:t>
            </a:r>
          </a:p>
        </p:txBody>
      </p:sp>
      <p:pic>
        <p:nvPicPr>
          <p:cNvPr id="21" name="Grafik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618299" y="2389493"/>
            <a:ext cx="2807463" cy="1853471"/>
          </a:xfrm>
          <a:prstGeom prst="rect">
            <a:avLst/>
          </a:prstGeom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hteck 21"/>
          <p:cNvSpPr/>
          <p:nvPr>
            <p:custDataLst>
              <p:tags r:id="rId15"/>
            </p:custDataLst>
          </p:nvPr>
        </p:nvSpPr>
        <p:spPr>
          <a:xfrm>
            <a:off x="2359933" y="2837876"/>
            <a:ext cx="1145035" cy="1195412"/>
          </a:xfrm>
          <a:prstGeom prst="rect">
            <a:avLst/>
          </a:prstGeom>
          <a:noFill/>
          <a:ln w="9525">
            <a:solidFill>
              <a:srgbClr val="A801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erader Verbinder 23"/>
          <p:cNvCxnSpPr>
            <a:stCxn id="15" idx="2"/>
            <a:endCxn id="22" idx="0"/>
          </p:cNvCxnSpPr>
          <p:nvPr>
            <p:custDataLst>
              <p:tags r:id="rId16"/>
            </p:custDataLst>
          </p:nvPr>
        </p:nvCxnSpPr>
        <p:spPr>
          <a:xfrm flipH="1">
            <a:off x="2932451" y="2226709"/>
            <a:ext cx="164386" cy="611167"/>
          </a:xfrm>
          <a:prstGeom prst="line">
            <a:avLst/>
          </a:prstGeom>
          <a:ln>
            <a:solidFill>
              <a:srgbClr val="A80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feil nach rechts 25"/>
          <p:cNvSpPr/>
          <p:nvPr>
            <p:custDataLst>
              <p:tags r:id="rId17"/>
            </p:custDataLst>
          </p:nvPr>
        </p:nvSpPr>
        <p:spPr>
          <a:xfrm>
            <a:off x="6417362" y="3233124"/>
            <a:ext cx="897698" cy="295572"/>
          </a:xfrm>
          <a:prstGeom prst="rightArrow">
            <a:avLst/>
          </a:prstGeom>
          <a:solidFill>
            <a:srgbClr val="999F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hteck 26"/>
          <p:cNvSpPr/>
          <p:nvPr>
            <p:custDataLst>
              <p:tags r:id="rId18"/>
            </p:custDataLst>
          </p:nvPr>
        </p:nvSpPr>
        <p:spPr>
          <a:xfrm>
            <a:off x="7600986" y="2337242"/>
            <a:ext cx="1778456" cy="1314948"/>
          </a:xfrm>
          <a:prstGeom prst="rect">
            <a:avLst/>
          </a:prstGeom>
          <a:noFill/>
          <a:ln w="9525">
            <a:solidFill>
              <a:srgbClr val="A801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hteck 27"/>
          <p:cNvSpPr/>
          <p:nvPr>
            <p:custDataLst>
              <p:tags r:id="rId19"/>
            </p:custDataLst>
          </p:nvPr>
        </p:nvSpPr>
        <p:spPr>
          <a:xfrm>
            <a:off x="7450286" y="861832"/>
            <a:ext cx="2517742" cy="871684"/>
          </a:xfrm>
          <a:prstGeom prst="rect">
            <a:avLst/>
          </a:prstGeom>
          <a:solidFill>
            <a:scrgbClr r="0" g="0" b="0">
              <a:alpha val="0"/>
            </a:sc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1626" tIns="50813" rIns="101626" bIns="50813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4" b="1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Information</a:t>
            </a: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Role and </a:t>
            </a:r>
            <a:r>
              <a:rPr kumimoji="0" lang="en-US" sz="1334" b="0" i="0" u="none" strike="noStrike" kern="1200" cap="none" spc="0" normalizeH="0" baseline="0" noProof="0" dirty="0" err="1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LoB</a:t>
            </a:r>
            <a:endParaRPr kumimoji="0" lang="en-US" sz="1334" b="0" i="0" u="none" strike="noStrike" kern="1200" cap="none" spc="0" normalizeH="0" baseline="0" noProof="0" dirty="0">
              <a:ln>
                <a:noFill/>
              </a:ln>
              <a:solidFill>
                <a:srgbClr val="08427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90550" marR="0" lvl="0" indent="-190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Backend Requirements (HANA/</a:t>
            </a:r>
            <a:r>
              <a:rPr kumimoji="0" lang="en-US" sz="1334" b="0" i="0" u="none" strike="noStrike" kern="1200" cap="none" spc="0" normalizeH="0" baseline="0" noProof="0" dirty="0" err="1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AnyDB</a:t>
            </a:r>
            <a:r>
              <a:rPr kumimoji="0" lang="en-US" sz="1334" b="0" i="0" u="none" strike="noStrike" kern="1200" cap="none" spc="0" normalizeH="0" baseline="0" noProof="0" dirty="0">
                <a:ln>
                  <a:noFill/>
                </a:ln>
                <a:solidFill>
                  <a:srgbClr val="0842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cxnSp>
        <p:nvCxnSpPr>
          <p:cNvPr id="29" name="Gerader Verbinder 28"/>
          <p:cNvCxnSpPr>
            <a:stCxn id="28" idx="2"/>
            <a:endCxn id="27" idx="0"/>
          </p:cNvCxnSpPr>
          <p:nvPr>
            <p:custDataLst>
              <p:tags r:id="rId20"/>
            </p:custDataLst>
          </p:nvPr>
        </p:nvCxnSpPr>
        <p:spPr>
          <a:xfrm flipH="1">
            <a:off x="8490214" y="1733517"/>
            <a:ext cx="218943" cy="603725"/>
          </a:xfrm>
          <a:prstGeom prst="line">
            <a:avLst/>
          </a:prstGeom>
          <a:ln>
            <a:solidFill>
              <a:srgbClr val="A80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>
            <p:custDataLst>
              <p:tags r:id="rId21"/>
            </p:custDataLst>
          </p:nvPr>
        </p:nvSpPr>
        <p:spPr>
          <a:xfrm>
            <a:off x="7590285" y="3731662"/>
            <a:ext cx="794069" cy="259592"/>
          </a:xfrm>
          <a:prstGeom prst="rect">
            <a:avLst/>
          </a:prstGeom>
          <a:noFill/>
          <a:ln w="9525">
            <a:solidFill>
              <a:srgbClr val="A801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Gerader Verbinder 36"/>
          <p:cNvCxnSpPr>
            <a:stCxn id="36" idx="2"/>
            <a:endCxn id="19" idx="0"/>
          </p:cNvCxnSpPr>
          <p:nvPr>
            <p:custDataLst>
              <p:tags r:id="rId22"/>
            </p:custDataLst>
          </p:nvPr>
        </p:nvCxnSpPr>
        <p:spPr>
          <a:xfrm flipH="1">
            <a:off x="7576170" y="3991253"/>
            <a:ext cx="411150" cy="793060"/>
          </a:xfrm>
          <a:prstGeom prst="line">
            <a:avLst/>
          </a:prstGeom>
          <a:ln>
            <a:solidFill>
              <a:srgbClr val="A80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>
            <p:custDataLst>
              <p:tags r:id="rId23"/>
            </p:custDataLst>
          </p:nvPr>
        </p:nvSpPr>
        <p:spPr>
          <a:xfrm>
            <a:off x="8412254" y="3728674"/>
            <a:ext cx="1073049" cy="262580"/>
          </a:xfrm>
          <a:prstGeom prst="rect">
            <a:avLst/>
          </a:prstGeom>
          <a:noFill/>
          <a:ln w="9525">
            <a:solidFill>
              <a:srgbClr val="A801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Gerader Verbinder 43"/>
          <p:cNvCxnSpPr>
            <a:stCxn id="43" idx="2"/>
            <a:endCxn id="20" idx="0"/>
          </p:cNvCxnSpPr>
          <p:nvPr>
            <p:custDataLst>
              <p:tags r:id="rId24"/>
            </p:custDataLst>
          </p:nvPr>
        </p:nvCxnSpPr>
        <p:spPr>
          <a:xfrm>
            <a:off x="8948778" y="3991254"/>
            <a:ext cx="1301228" cy="793058"/>
          </a:xfrm>
          <a:prstGeom prst="line">
            <a:avLst/>
          </a:prstGeom>
          <a:ln>
            <a:solidFill>
              <a:srgbClr val="A80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558987" cy="455906"/>
          </a:xfrm>
        </p:spPr>
        <p:txBody>
          <a:bodyPr/>
          <a:lstStyle/>
          <a:p>
            <a:pPr defTabSz="914333"/>
            <a:fld id="{4898AEC0-503E-4FA4-859C-D0F72D6E3F79}" type="slidenum">
              <a:rPr lang="de-DE" sz="133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5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8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/>
          <a:lstStyle/>
          <a:p>
            <a:pPr>
              <a:spcBef>
                <a:spcPts val="1935"/>
              </a:spcBef>
              <a:defRPr/>
            </a:pPr>
            <a:r>
              <a:rPr lang="en-US" altLang="ja-JP" dirty="0"/>
              <a:t>SAP Fiori UX Design Principles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3892" y="4514725"/>
            <a:ext cx="1898249" cy="8311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marL="0" marR="0" lvl="0" indent="0" algn="ctr" defTabSz="10884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itchFamily="34" charset="0"/>
              </a:rPr>
              <a:t>Supports how and where you work, at any time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571368" y="4514725"/>
            <a:ext cx="1947300" cy="8311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marL="0" marR="0" lvl="0" indent="0" algn="ctr" defTabSz="10884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itchFamily="34" charset="0"/>
              </a:rPr>
              <a:t>Provides one fluid, seamless experience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6313" y="4514725"/>
            <a:ext cx="1993900" cy="831168"/>
          </a:xfrm>
          <a:prstGeom prst="rect">
            <a:avLst/>
          </a:prstGeom>
        </p:spPr>
        <p:txBody>
          <a:bodyPr lIns="91412" tIns="45706" rIns="91412" bIns="45706">
            <a:spAutoFit/>
          </a:bodyPr>
          <a:lstStyle/>
          <a:p>
            <a:pPr marL="0" marR="0" lvl="0" indent="0" algn="ctr" defTabSz="10884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itchFamily="34" charset="0"/>
              </a:rPr>
              <a:t>Makes an emotional connection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764" y="4514725"/>
            <a:ext cx="2063501" cy="8311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marL="0" marR="0" lvl="0" indent="0" algn="ctr" defTabSz="10884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itchFamily="34" charset="0"/>
              </a:rPr>
              <a:t>Designed for you, your needs and how you 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9061" y="4514724"/>
            <a:ext cx="1628115" cy="584890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marL="0" marR="0" lvl="0" indent="0" algn="ctr" defTabSz="10884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itchFamily="34" charset="0"/>
              </a:rPr>
              <a:t>Focuses on the important</a:t>
            </a:r>
          </a:p>
        </p:txBody>
      </p:sp>
      <p:sp>
        <p:nvSpPr>
          <p:cNvPr id="10" name="Oval 9"/>
          <p:cNvSpPr/>
          <p:nvPr/>
        </p:nvSpPr>
        <p:spPr bwMode="ltGray">
          <a:xfrm>
            <a:off x="2883114" y="2376663"/>
            <a:ext cx="1780033" cy="1784763"/>
          </a:xfrm>
          <a:prstGeom prst="ellipse">
            <a:avLst/>
          </a:prstGeom>
          <a:solidFill>
            <a:srgbClr val="0FABFF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none" lIns="20317" tIns="731617" rIns="20317" bIns="20317" numCol="1" spcCol="127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254222" y="2376663"/>
            <a:ext cx="1780033" cy="1784763"/>
          </a:xfrm>
          <a:prstGeom prst="ellipse">
            <a:avLst/>
          </a:prstGeom>
          <a:solidFill>
            <a:srgbClr val="0FABFF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none" lIns="20317" tIns="731617" rIns="20317" bIns="20317" numCol="1" spcCol="127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</a:t>
            </a:r>
          </a:p>
        </p:txBody>
      </p:sp>
      <p:sp>
        <p:nvSpPr>
          <p:cNvPr id="12" name="Oval 11"/>
          <p:cNvSpPr/>
          <p:nvPr/>
        </p:nvSpPr>
        <p:spPr bwMode="ltGray">
          <a:xfrm>
            <a:off x="7571368" y="2376663"/>
            <a:ext cx="1780033" cy="1784763"/>
          </a:xfrm>
          <a:prstGeom prst="ellipse">
            <a:avLst/>
          </a:prstGeom>
          <a:solidFill>
            <a:srgbClr val="0FABFF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none" lIns="20317" tIns="731617" rIns="20317" bIns="20317" numCol="1" spcCol="127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Coherent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9898037" y="2376663"/>
            <a:ext cx="1780033" cy="1784763"/>
          </a:xfrm>
          <a:prstGeom prst="ellipse">
            <a:avLst/>
          </a:prstGeom>
          <a:solidFill>
            <a:srgbClr val="0FABFF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none" lIns="20317" tIns="731617" rIns="20317" bIns="20317" numCol="1" spcCol="127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Delightful</a:t>
            </a:r>
          </a:p>
        </p:txBody>
      </p:sp>
      <p:sp>
        <p:nvSpPr>
          <p:cNvPr id="14" name="Oval 13"/>
          <p:cNvSpPr/>
          <p:nvPr/>
        </p:nvSpPr>
        <p:spPr bwMode="ltGray">
          <a:xfrm>
            <a:off x="537399" y="2376663"/>
            <a:ext cx="1780033" cy="1784763"/>
          </a:xfrm>
          <a:prstGeom prst="ellipse">
            <a:avLst/>
          </a:prstGeom>
          <a:solidFill>
            <a:srgbClr val="0FABFF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none" lIns="20317" tIns="731617" rIns="20317" bIns="20317" numCol="1" spcCol="127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Role-based</a:t>
            </a:r>
          </a:p>
        </p:txBody>
      </p:sp>
      <p:pic>
        <p:nvPicPr>
          <p:cNvPr id="15" name="Picture 2" descr="\\psf\Home\Graphic Tank\Main Icon Set 48x48 v3_patients-4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748" y="2597398"/>
            <a:ext cx="609629" cy="6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_" descr="\\psf\Host\Users\eric\Graphic Tank\Misc-28.png"/>
          <p:cNvPicPr>
            <a:picLocks noChangeAspect="1" noChangeArrowheads="1"/>
          </p:cNvPicPr>
          <p:nvPr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8403" y="2597426"/>
            <a:ext cx="907047" cy="609883"/>
          </a:xfrm>
          <a:prstGeom prst="rect">
            <a:avLst/>
          </a:prstGeom>
          <a:noFill/>
        </p:spPr>
      </p:pic>
      <p:pic>
        <p:nvPicPr>
          <p:cNvPr id="17" name="Picture 19" descr="\\psf\Host\Users\eric\Graphic Tank\Misc-57.png"/>
          <p:cNvPicPr>
            <a:picLocks noChangeAspect="1" noChangeArrowheads="1"/>
          </p:cNvPicPr>
          <p:nvPr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4987" y="2597426"/>
            <a:ext cx="643880" cy="609883"/>
          </a:xfrm>
          <a:prstGeom prst="rect">
            <a:avLst/>
          </a:prstGeom>
          <a:noFill/>
        </p:spPr>
      </p:pic>
      <p:pic>
        <p:nvPicPr>
          <p:cNvPr id="18" name="Picture 3" descr="\\psf\Home\Graphic Tank\Electronics v1-44.png"/>
          <p:cNvPicPr>
            <a:picLocks noChangeAspect="1" noChangeArrowheads="1"/>
          </p:cNvPicPr>
          <p:nvPr/>
        </p:nvPicPr>
        <p:blipFill>
          <a:blip r:embed="rId5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7267" y="2633854"/>
            <a:ext cx="921721" cy="57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4" descr="\\psf\Host\Users\eric\Graphic Tank\Misc-32.png"/>
          <p:cNvPicPr>
            <a:picLocks noChangeAspect="1" noChangeArrowheads="1"/>
          </p:cNvPicPr>
          <p:nvPr/>
        </p:nvPicPr>
        <p:blipFill>
          <a:blip r:embed="rId6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5128" y="2597426"/>
            <a:ext cx="639747" cy="609883"/>
          </a:xfrm>
          <a:prstGeom prst="rect">
            <a:avLst/>
          </a:prstGeom>
          <a:noFill/>
        </p:spPr>
      </p:pic>
      <p:pic>
        <p:nvPicPr>
          <p:cNvPr id="20" name="Picture 19_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96" y="217845"/>
            <a:ext cx="962375" cy="962347"/>
          </a:xfrm>
          <a:prstGeom prst="rect">
            <a:avLst/>
          </a:prstGeom>
        </p:spPr>
      </p:pic>
      <p:sp>
        <p:nvSpPr>
          <p:cNvPr id="21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6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36585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lvl="2" algn="l" defTabSz="913749" rtl="0">
              <a:spcBef>
                <a:spcPct val="0"/>
              </a:spcBef>
            </a:pPr>
            <a:r>
              <a:rPr lang="en-US" sz="2400" b="1" kern="1200" dirty="0" smtClean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>Fiori Apps Designed for Specific Roles</a:t>
            </a:r>
            <a:br>
              <a:rPr lang="en-US" sz="2400" b="1" kern="1200" dirty="0" smtClean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</a:br>
            <a:r>
              <a:rPr lang="en-US" sz="2000" dirty="0" smtClean="0">
                <a:solidFill>
                  <a:srgbClr val="666666"/>
                </a:solidFill>
                <a:latin typeface="+mj-lt"/>
                <a:cs typeface="Helvetica"/>
              </a:rPr>
              <a:t>Apps providing the right info for the right role </a:t>
            </a:r>
            <a:endParaRPr lang="en-US" sz="2000" b="1" kern="1200" dirty="0">
              <a:solidFill>
                <a:schemeClr val="accent2"/>
              </a:solidFill>
              <a:latin typeface="+mj-lt"/>
              <a:ea typeface="+mj-ea"/>
              <a:cs typeface="Helvetic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045" y="190255"/>
            <a:ext cx="1014364" cy="101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gray">
          <a:xfrm>
            <a:off x="6506313" y="1570618"/>
            <a:ext cx="5212440" cy="4629601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158533" tIns="121948" rIns="158533" bIns="96022"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2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ntonSans Regular" panose="02000503000000020004" pitchFamily="2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468086" y="1428240"/>
            <a:ext cx="5360642" cy="4777748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158533" tIns="121948" rIns="158533" bIns="96022"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2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ntonSans Regular" panose="02000503000000020004" pitchFamily="2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 bwMode="gray">
          <a:xfrm>
            <a:off x="6687063" y="4391492"/>
            <a:ext cx="506702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F0AB00"/>
              </a:buClr>
              <a:buSzPct val="100000"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rPr>
              <a:t>One entry point for the user and UX following common design directions</a:t>
            </a:r>
          </a:p>
        </p:txBody>
      </p:sp>
      <p:sp>
        <p:nvSpPr>
          <p:cNvPr id="9" name="Text Placeholder 3_"/>
          <p:cNvSpPr txBox="1">
            <a:spLocks/>
          </p:cNvSpPr>
          <p:nvPr/>
        </p:nvSpPr>
        <p:spPr bwMode="gray">
          <a:xfrm>
            <a:off x="574767" y="4391491"/>
            <a:ext cx="51531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F0AB00"/>
              </a:buClr>
              <a:buSzPct val="100000"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rPr>
              <a:t>Multiple entry points for the user and inconsistent user experience (e.g. ERP vs. CRM)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3177" y="2157793"/>
            <a:ext cx="4856757" cy="971712"/>
          </a:xfrm>
          <a:prstGeom prst="rect">
            <a:avLst/>
          </a:prstGeom>
        </p:spPr>
        <p:txBody>
          <a:bodyPr lIns="0" tIns="54437" rIns="0" bIns="54437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F0AB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One transaction for multiple roles e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xposing all data &amp; functions to all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 Placeholder 3__"/>
          <p:cNvSpPr txBox="1">
            <a:spLocks/>
          </p:cNvSpPr>
          <p:nvPr/>
        </p:nvSpPr>
        <p:spPr bwMode="gray">
          <a:xfrm>
            <a:off x="6625478" y="2157796"/>
            <a:ext cx="469246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F0AB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rPr>
              <a:t>Decomposed apps for each role exposing only relevant data &amp; functions</a:t>
            </a:r>
          </a:p>
        </p:txBody>
      </p:sp>
      <p:pic>
        <p:nvPicPr>
          <p:cNvPr id="12" name="Picture 9" descr="C:\Users\D041702\AppData\Local\Temp\SNAGHTML558ea3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2018" y="2917194"/>
            <a:ext cx="2170085" cy="98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_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0045" y="2838111"/>
            <a:ext cx="1071387" cy="34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6394" y="3633547"/>
            <a:ext cx="1065036" cy="34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0045" y="3232843"/>
            <a:ext cx="1071387" cy="34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542" y="5551765"/>
            <a:ext cx="1131230" cy="44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_" descr="C:\Users\D041702\AppData\Local\Temp\SNAGHTML558ea3a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1726" y="5033049"/>
            <a:ext cx="1164023" cy="48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_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7562" y="5028856"/>
            <a:ext cx="1255475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d047270\AppData\Local\Temp\Rar$DR03.770\Budget_vs_Cost\01_Budget_vs_Cost_by_Region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1216" y="5492118"/>
            <a:ext cx="1249122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Elbow Connector 19"/>
          <p:cNvCxnSpPr>
            <a:endCxn id="18" idx="1"/>
          </p:cNvCxnSpPr>
          <p:nvPr/>
        </p:nvCxnSpPr>
        <p:spPr>
          <a:xfrm flipV="1">
            <a:off x="8903129" y="5231310"/>
            <a:ext cx="1164436" cy="190544"/>
          </a:xfrm>
          <a:prstGeom prst="bentConnector3">
            <a:avLst>
              <a:gd name="adj1" fmla="val 70689"/>
            </a:avLst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" idx="1"/>
          </p:cNvCxnSpPr>
          <p:nvPr/>
        </p:nvCxnSpPr>
        <p:spPr>
          <a:xfrm>
            <a:off x="8471230" y="5492118"/>
            <a:ext cx="1589985" cy="202454"/>
          </a:xfrm>
          <a:prstGeom prst="bentConnector3">
            <a:avLst>
              <a:gd name="adj1" fmla="val 80294"/>
            </a:avLst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hevron 21"/>
          <p:cNvSpPr/>
          <p:nvPr/>
        </p:nvSpPr>
        <p:spPr bwMode="gray">
          <a:xfrm>
            <a:off x="5969290" y="2769411"/>
            <a:ext cx="353643" cy="1208634"/>
          </a:xfrm>
          <a:prstGeom prst="chevron">
            <a:avLst>
              <a:gd name="adj" fmla="val 73619"/>
            </a:avLst>
          </a:prstGeom>
          <a:solidFill>
            <a:schemeClr val="accent2">
              <a:alpha val="97000"/>
            </a:schemeClr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23" name="Chevron 22"/>
          <p:cNvSpPr/>
          <p:nvPr/>
        </p:nvSpPr>
        <p:spPr bwMode="gray">
          <a:xfrm>
            <a:off x="5969290" y="4517059"/>
            <a:ext cx="353643" cy="1208634"/>
          </a:xfrm>
          <a:prstGeom prst="chevron">
            <a:avLst>
              <a:gd name="adj" fmla="val 72438"/>
            </a:avLst>
          </a:prstGeom>
          <a:solidFill>
            <a:schemeClr val="accent2">
              <a:alpha val="97000"/>
            </a:schemeClr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24917" y="2877102"/>
            <a:ext cx="427242" cy="320431"/>
            <a:chOff x="6409484" y="3965139"/>
            <a:chExt cx="617799" cy="617799"/>
          </a:xfrm>
          <a:effectLst/>
        </p:grpSpPr>
        <p:sp>
          <p:nvSpPr>
            <p:cNvPr id="25" name="Oval 24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6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grpSp>
        <p:nvGrpSpPr>
          <p:cNvPr id="27" name="Group 26"/>
          <p:cNvGrpSpPr/>
          <p:nvPr/>
        </p:nvGrpSpPr>
        <p:grpSpPr>
          <a:xfrm>
            <a:off x="1524917" y="3236794"/>
            <a:ext cx="427242" cy="320431"/>
            <a:chOff x="6409484" y="3965139"/>
            <a:chExt cx="617799" cy="617799"/>
          </a:xfrm>
          <a:effectLst/>
        </p:grpSpPr>
        <p:sp>
          <p:nvSpPr>
            <p:cNvPr id="28" name="Oval 27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9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1524917" y="3602446"/>
            <a:ext cx="427242" cy="320431"/>
            <a:chOff x="6409484" y="3965139"/>
            <a:chExt cx="617799" cy="617799"/>
          </a:xfrm>
          <a:effectLst/>
        </p:grpSpPr>
        <p:sp>
          <p:nvSpPr>
            <p:cNvPr id="31" name="Oval 30"/>
            <p:cNvSpPr/>
            <p:nvPr/>
          </p:nvSpPr>
          <p:spPr bwMode="gray">
            <a:xfrm flipH="1">
              <a:off x="6409484" y="3965139"/>
              <a:ext cx="617799" cy="61779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2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cxnSp>
        <p:nvCxnSpPr>
          <p:cNvPr id="33" name="Straight Arrow Connector 32"/>
          <p:cNvCxnSpPr/>
          <p:nvPr/>
        </p:nvCxnSpPr>
        <p:spPr>
          <a:xfrm>
            <a:off x="1979734" y="3053234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79734" y="3403835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79734" y="3755585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609221" y="5332683"/>
            <a:ext cx="427242" cy="320431"/>
            <a:chOff x="6409484" y="3965139"/>
            <a:chExt cx="617799" cy="617799"/>
          </a:xfrm>
        </p:grpSpPr>
        <p:sp>
          <p:nvSpPr>
            <p:cNvPr id="37" name="Oval 36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8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cxnSp>
        <p:nvCxnSpPr>
          <p:cNvPr id="39" name="Straight Arrow Connector 129"/>
          <p:cNvCxnSpPr/>
          <p:nvPr/>
        </p:nvCxnSpPr>
        <p:spPr>
          <a:xfrm flipV="1">
            <a:off x="2064033" y="5262613"/>
            <a:ext cx="573203" cy="1380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30"/>
          <p:cNvCxnSpPr/>
          <p:nvPr/>
        </p:nvCxnSpPr>
        <p:spPr>
          <a:xfrm>
            <a:off x="2064033" y="5591013"/>
            <a:ext cx="573203" cy="1380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263252" y="5325077"/>
            <a:ext cx="427242" cy="320431"/>
            <a:chOff x="6409484" y="3965139"/>
            <a:chExt cx="617799" cy="617799"/>
          </a:xfrm>
        </p:grpSpPr>
        <p:sp>
          <p:nvSpPr>
            <p:cNvPr id="42" name="Oval 41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chemeClr val="accent3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3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cxnSp>
        <p:nvCxnSpPr>
          <p:cNvPr id="44" name="Straight Arrow Connector 43"/>
          <p:cNvCxnSpPr/>
          <p:nvPr/>
        </p:nvCxnSpPr>
        <p:spPr>
          <a:xfrm>
            <a:off x="7718068" y="5492117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__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1271" y="5272991"/>
            <a:ext cx="1223717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8077407" y="2877102"/>
            <a:ext cx="427242" cy="320431"/>
            <a:chOff x="6409484" y="3965139"/>
            <a:chExt cx="617799" cy="617799"/>
          </a:xfrm>
        </p:grpSpPr>
        <p:sp>
          <p:nvSpPr>
            <p:cNvPr id="47" name="Oval 46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rgbClr val="0FABFF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8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grpSp>
        <p:nvGrpSpPr>
          <p:cNvPr id="49" name="Group 48"/>
          <p:cNvGrpSpPr/>
          <p:nvPr/>
        </p:nvGrpSpPr>
        <p:grpSpPr>
          <a:xfrm>
            <a:off x="8077407" y="3236794"/>
            <a:ext cx="427242" cy="320431"/>
            <a:chOff x="6409484" y="3965139"/>
            <a:chExt cx="617799" cy="617799"/>
          </a:xfrm>
        </p:grpSpPr>
        <p:sp>
          <p:nvSpPr>
            <p:cNvPr id="50" name="Oval 49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chemeClr val="accent3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1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/>
        </p:nvGrpSpPr>
        <p:grpSpPr>
          <a:xfrm>
            <a:off x="8077407" y="3602446"/>
            <a:ext cx="427242" cy="320431"/>
            <a:chOff x="6409484" y="3965139"/>
            <a:chExt cx="617799" cy="617799"/>
          </a:xfrm>
        </p:grpSpPr>
        <p:sp>
          <p:nvSpPr>
            <p:cNvPr id="53" name="Oval 52"/>
            <p:cNvSpPr/>
            <p:nvPr/>
          </p:nvSpPr>
          <p:spPr bwMode="gray">
            <a:xfrm>
              <a:off x="6409484" y="3965139"/>
              <a:ext cx="617799" cy="617799"/>
            </a:xfrm>
            <a:prstGeom prst="ellipse">
              <a:avLst/>
            </a:prstGeom>
            <a:solidFill>
              <a:srgbClr val="00195A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120028" tIns="96022" rIns="120028" bIns="96022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26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4" name="Picture 16" descr="\\psf\Host\Users\eric\Graphic Tank\People v2-11.png"/>
            <p:cNvPicPr>
              <a:picLocks noChangeAspect="1" noChangeArrowheads="1"/>
            </p:cNvPicPr>
            <p:nvPr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72" y="4067966"/>
              <a:ext cx="277433" cy="389139"/>
            </a:xfrm>
            <a:prstGeom prst="rect">
              <a:avLst/>
            </a:prstGeom>
            <a:noFill/>
          </p:spPr>
        </p:pic>
      </p:grpSp>
      <p:cxnSp>
        <p:nvCxnSpPr>
          <p:cNvPr id="55" name="Straight Arrow Connector 54"/>
          <p:cNvCxnSpPr/>
          <p:nvPr/>
        </p:nvCxnSpPr>
        <p:spPr>
          <a:xfrm>
            <a:off x="8532223" y="3053234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532223" y="3403835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532223" y="3755585"/>
            <a:ext cx="573203" cy="0"/>
          </a:xfrm>
          <a:prstGeom prst="straightConnector1">
            <a:avLst/>
          </a:prstGeom>
          <a:ln w="158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653832" y="4256892"/>
            <a:ext cx="4917401" cy="0"/>
          </a:xfrm>
          <a:prstGeom prst="line">
            <a:avLst/>
          </a:prstGeom>
          <a:ln w="19050">
            <a:solidFill>
              <a:schemeClr val="accent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 bwMode="gray">
          <a:xfrm>
            <a:off x="6506313" y="1434848"/>
            <a:ext cx="5212440" cy="676163"/>
          </a:xfrm>
          <a:prstGeom prst="rect">
            <a:avLst/>
          </a:prstGeom>
          <a:solidFill>
            <a:schemeClr val="accent3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158533" tIns="121948" rIns="158533" bIns="96022"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2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468083" y="1428239"/>
            <a:ext cx="5360641" cy="67698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158533" tIns="121948" rIns="158533" bIns="96022"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2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0578" y="1602520"/>
            <a:ext cx="3930563" cy="32842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134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Functional-based applications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96569" y="1485607"/>
            <a:ext cx="2289088" cy="5746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134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SAP </a:t>
            </a:r>
            <a:r>
              <a:rPr kumimoji="0" lang="en-US" sz="2134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Fiori</a:t>
            </a:r>
            <a:r>
              <a:rPr kumimoji="0" lang="en-US" sz="2134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  Design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  <a:cs typeface="Arial Unicode MS" pitchFamily="34" charset="-128"/>
              </a:rPr>
              <a:t>Role-based applications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2645" y="4256892"/>
            <a:ext cx="4917401" cy="0"/>
          </a:xfrm>
          <a:prstGeom prst="line">
            <a:avLst/>
          </a:prstGeom>
          <a:ln w="19050">
            <a:solidFill>
              <a:schemeClr val="accent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7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7487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/>
          <a:lstStyle/>
          <a:p>
            <a:r>
              <a:rPr lang="en-US" sz="2400" dirty="0">
                <a:cs typeface="Helvetica"/>
              </a:rPr>
              <a:t>Responsive Web Design</a:t>
            </a:r>
            <a:r>
              <a:rPr lang="en-US" dirty="0">
                <a:cs typeface="Helvetica"/>
              </a:rPr>
              <a:t/>
            </a:r>
            <a:br>
              <a:rPr lang="en-US" dirty="0">
                <a:cs typeface="Helvetica"/>
              </a:rPr>
            </a:br>
            <a:r>
              <a:rPr lang="en-US" sz="2000" b="0" dirty="0">
                <a:cs typeface="Helvetica"/>
              </a:rPr>
              <a:t>Seamless User Experience</a:t>
            </a:r>
            <a:endParaRPr lang="en-US" sz="2000" dirty="0">
              <a:cs typeface="Helvetic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29" t="46702" r="1431" b="4400"/>
          <a:stretch/>
        </p:blipFill>
        <p:spPr bwMode="auto">
          <a:xfrm>
            <a:off x="6616702" y="4330700"/>
            <a:ext cx="17780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 bwMode="gray">
          <a:xfrm>
            <a:off x="7901718" y="2700940"/>
            <a:ext cx="3917309" cy="3499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620"/>
              </a:spcBef>
              <a:buClr>
                <a:schemeClr val="accent1"/>
              </a:buClr>
              <a:buSzPct val="80000"/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338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Benefits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 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Apps adapt and adjust automatically to the respective screen size based on the users device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Easy navigation and reading with a minimum of resizing, panning, and scrolling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Consistent experience across all device types 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9502" y="1413820"/>
            <a:ext cx="11379520" cy="708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52" tIns="45726" rIns="91452" bIns="457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Responsive design detects the user’s screen size and orientation 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change the layout accordingly to provide a consistent experience across devices</a:t>
            </a:r>
          </a:p>
        </p:txBody>
      </p:sp>
      <p:pic>
        <p:nvPicPr>
          <p:cNvPr id="8" name="Picture 2_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03" r="48569"/>
          <a:stretch/>
        </p:blipFill>
        <p:spPr bwMode="auto">
          <a:xfrm>
            <a:off x="301937" y="2171700"/>
            <a:ext cx="4752665" cy="374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__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28" t="33010" r="24656"/>
          <a:stretch/>
        </p:blipFill>
        <p:spPr bwMode="auto">
          <a:xfrm>
            <a:off x="5054601" y="2222500"/>
            <a:ext cx="1803400" cy="278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\\psf\Home\Graphic Tank\Electronics v1-44.png"/>
          <p:cNvPicPr>
            <a:picLocks noChangeAspect="1" noChangeArrowheads="1"/>
          </p:cNvPicPr>
          <p:nvPr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7267" y="2633854"/>
            <a:ext cx="921721" cy="57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_" descr="\\psf\Home\Graphic Tank\Electronics v1-44.png"/>
          <p:cNvPicPr>
            <a:picLocks noChangeAspect="1" noChangeArrowheads="1"/>
          </p:cNvPicPr>
          <p:nvPr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3157" y="360144"/>
            <a:ext cx="921721" cy="57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_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688" y="204990"/>
            <a:ext cx="1005841" cy="98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8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</p:spTree>
    <p:extLst>
      <p:ext uri="{BB962C8B-B14F-4D97-AF65-F5344CB8AC3E}">
        <p14:creationId xmlns:p14="http://schemas.microsoft.com/office/powerpoint/2010/main" val="20453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4000" y="324075"/>
            <a:ext cx="11545200" cy="7561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lvl="2" algn="l" defTabSz="913749" rtl="0">
              <a:spcBef>
                <a:spcPct val="0"/>
              </a:spcBef>
            </a:pPr>
            <a: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>Fiori helps increase productivity: </a:t>
            </a:r>
            <a:br>
              <a:rPr lang="en-US" sz="2400" b="1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</a:br>
            <a:r>
              <a:rPr lang="en-US" sz="2000" kern="1200" dirty="0">
                <a:solidFill>
                  <a:schemeClr val="accent2"/>
                </a:solidFill>
                <a:latin typeface="+mj-lt"/>
                <a:ea typeface="+mj-ea"/>
                <a:cs typeface="Helvetica"/>
              </a:rPr>
              <a:t>Adequate Context Information to make the Right Decision</a:t>
            </a:r>
            <a:endParaRPr lang="en-US" kern="1200" dirty="0">
              <a:solidFill>
                <a:schemeClr val="accent2"/>
              </a:solidFill>
              <a:latin typeface="+mj-lt"/>
              <a:ea typeface="+mj-ea"/>
              <a:cs typeface="Helvetic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07174" y="5414816"/>
            <a:ext cx="2351928" cy="42761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207174" y="4428937"/>
            <a:ext cx="632753" cy="14134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I834579\Desktop\L2_PPT_IMAGES\analytics_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878" y="1733838"/>
            <a:ext cx="3796138" cy="279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2549" y="2643018"/>
            <a:ext cx="3930142" cy="290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73197" y="3755035"/>
            <a:ext cx="3935321" cy="290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/>
          <p:cNvSpPr txBox="1">
            <a:spLocks/>
          </p:cNvSpPr>
          <p:nvPr/>
        </p:nvSpPr>
        <p:spPr bwMode="gray">
          <a:xfrm>
            <a:off x="8109473" y="1349109"/>
            <a:ext cx="3696981" cy="4392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620"/>
              </a:spcBef>
              <a:buClr>
                <a:schemeClr val="accent1"/>
              </a:buClr>
              <a:buSzPct val="80000"/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1338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162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Capabilities: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Adequate context information to make the right decision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Based on user research, SAP has determined which/ how much information is required to make decision 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Drill down capabilities, analysis down to a detailed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2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Benefits: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Enables user to take make decisions (approve/decline) without additional iterations or research</a:t>
            </a:r>
          </a:p>
          <a:p>
            <a:pPr marL="381040" marR="0" lvl="1" indent="-38104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AB0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</a:rPr>
              <a:t>Enables user to take corrective measures in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2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1" name="Picture 2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605" y="190254"/>
            <a:ext cx="1014364" cy="101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liennummernplatzhalter 3"/>
          <p:cNvSpPr txBox="1">
            <a:spLocks/>
          </p:cNvSpPr>
          <p:nvPr/>
        </p:nvSpPr>
        <p:spPr>
          <a:xfrm>
            <a:off x="296419" y="6255653"/>
            <a:ext cx="558987" cy="455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33"/>
            <a:fld id="{4898AEC0-503E-4FA4-859C-D0F72D6E3F79}" type="slidenum">
              <a:rPr lang="de-DE" sz="1330" smtClean="0">
                <a:solidFill>
                  <a:schemeClr val="tx1">
                    <a:lumMod val="50000"/>
                    <a:lumOff val="50000"/>
                  </a:schemeClr>
                </a:solidFill>
                <a:latin typeface="Bosch Office Sans"/>
              </a:rPr>
              <a:pPr defTabSz="914333"/>
              <a:t>9</a:t>
            </a:fld>
            <a:endParaRPr lang="de-DE" sz="1330" dirty="0">
              <a:solidFill>
                <a:schemeClr val="tx1">
                  <a:lumMod val="50000"/>
                  <a:lumOff val="50000"/>
                </a:schemeClr>
              </a:solidFill>
              <a:latin typeface="Bosch Office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499" y="1037712"/>
            <a:ext cx="693673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2000" kern="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 1-1-3 </a:t>
            </a:r>
            <a:r>
              <a:rPr lang="en-US" sz="2000" kern="0" dirty="0" smtClean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scenario-- </a:t>
            </a:r>
            <a:r>
              <a:rPr lang="en-US" sz="2000" kern="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This means 1 user, 1 use case and 3 screens.</a:t>
            </a:r>
          </a:p>
        </p:txBody>
      </p:sp>
    </p:spTree>
    <p:extLst>
      <p:ext uri="{BB962C8B-B14F-4D97-AF65-F5344CB8AC3E}">
        <p14:creationId xmlns:p14="http://schemas.microsoft.com/office/powerpoint/2010/main" val="33085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HAPESETGROUPCLASSNAME" val="ShapeSetGroup1"/>
  <p:tag name="SHAPESETCLASSNAME" val="TitleSupergraphic2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  <p:tag name="COLORS" val="-2;-2;-2;-2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HAPESETGROUPCLASSNAME" val="ShapeSetGroup1"/>
  <p:tag name="SHAPESETCLASSNAME" val="TitleSupergraphic2"/>
  <p:tag name="COLORSETGROUPCLASSNAME" val="ColorSetGroup1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  <p:tag name="COLORS" val="-2;-2;-2;-2;-1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ETCLASSNAME" val="ColorSet1"/>
  <p:tag name="MLI" val="1"/>
  <p:tag name="SHAPESETGROUPCLASSNAME" val="ShapeSetGroup1"/>
  <p:tag name="SHAPESETCLASSNAME" val="TitleSupergraphic2"/>
  <p:tag name="FONTSETGROUPCLASSNAME" val="FontSetGroup1"/>
  <p:tag name="SHAPECLASSNAME" val="TitleOnTitleSlides"/>
  <p:tag name="SHAPECLASSPROTECTIONTYPE" val="0"/>
  <p:tag name="COLORSETGROUPCLASSNAME" val="ColorSetGroup1"/>
  <p:tag name="COLORS" val="Black;-1;-2;-2;-1;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RB_Fe"/>
  <p:tag name="ML_2" val="Bosch2.mcr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RECTANGLE 3_SHAPECLASSPROTECTIONTYPE" val="3"/>
  <p:tag name="RECTANGLE 4_SHAPECLASSPROTECTIONTYPE" val="63"/>
  <p:tag name="RECTANGLE 5_SHAPECLASSPROTECTIONTYPE" val="63"/>
  <p:tag name="RECTANGLE 6_SHAPECLASSPROTECTIONTYPE" val="63"/>
  <p:tag name="CONTENT PLACEHOLDER 2_SHAPECLASSPROTECTIONTYPE" val="0"/>
  <p:tag name="FIELD.CHAPTER.CONTENT" val="Titel des Kapitels"/>
  <p:tag name="FIELD.CHAPTER.VALUE" val="Titel des Kapitels"/>
  <p:tag name="FIELD.CHAPTER.COMBOINDEX" val="0"/>
  <p:tag name="FIELD.DPT.CONTENT" val="CI/BAA-UX"/>
  <p:tag name="FIELD.DPT.VALUE" val="CI/BAA-UX | "/>
  <p:tag name="ML_LAYOUT_RESOURCE" val="BOSCH2_16_9.mcr"/>
  <p:tag name="CONFIG" val="BOSCH2"/>
  <p:tag name="TEXTBOX 7_SHAPECLASSPROTECTIONTYPE" val="31"/>
  <p:tag name="TEXTBOX 8_SHAPECLASSPROTECTIONTYPE" val="25"/>
  <p:tag name="TITLE 1_SHAPECLASSPROTECTIONTYPE" val="9"/>
  <p:tag name="NBTXT" val="Bosch Fiori Architecture  Content"/>
  <p:tag name="AGTX" val="Bosch Fiori Architecture  Content"/>
  <p:tag name="NBTXTC" val="Content"/>
  <p:tag name="AGTXC" val="Content"/>
  <p:tag name="FIELD.REM_ANL.CONTENT" val=""/>
  <p:tag name="FIELD.REM_ANL.VALUE" val=""/>
  <p:tag name="FIELD.REM_ANL.COMBOINDEX" val="-2"/>
  <p:tag name="FIELD.DPT.COMBOINDEX" val="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  <p:tag name="COLORS" val="-2;-2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PageNumberOnSlides"/>
  <p:tag name="SHAPECLASSPROTECTIONTYPE" val="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  <p:tag name="FONT" val="Reg5x5"/>
  <p:tag name="COLORS" val="-2;-2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FONTCOLOR" val="Primary"/>
  <p:tag name="FONTCOLOR2" val="Primary"/>
  <p:tag name="RUNS.FONT" val="2"/>
  <p:tag name="COLORS" val="-2;-2;-2;-2;Primary;-2"/>
  <p:tag name="SHAPECLASSNAME" val="TitleOnSlides"/>
  <p:tag name="SHAPECLASSPROTECTIONTYPE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ObjectFull"/>
  <p:tag name="SHAPECLASSPROTECTIONTYPE" val="0"/>
  <p:tag name="COLORS" val="Black;-1;-2;-2;-3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Titel des Kapitels"/>
  <p:tag name="FIELD.CHAPTER.VALUE" val="Titel des Kapitels"/>
  <p:tag name="FIELD.DPT.CONTENT" val="CI/BAA-UX"/>
  <p:tag name="FIELD.DPT.VALUE" val="CI/BAA-UX | "/>
  <p:tag name="FIELDS.INITIALIZED" val="1"/>
  <p:tag name="ML_1" val="RB_Fe"/>
  <p:tag name="ML_2" val="Bosch2.mcr"/>
  <p:tag name="ML_LAYOUT_RESOURCE" val="BOSCH2_16_9.mcr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REM_ANL.CONTENT" val=""/>
  <p:tag name="FIELD.REM_ANL.VALUE" val=""/>
  <p:tag name="FIELD.REM_ANL.COMBOINDEX" val="-2"/>
  <p:tag name="FIELD.DPT.COMBOINDEX" val="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Attachment"/>
  <p:tag name="SHAPECLASSPROTECTIONTYPE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itleOnSlides"/>
  <p:tag name="SHAPECLASSPROTECTIONTYPE" val="9"/>
  <p:tag name="COLORS" val="-2;-2;-2;-2;Primary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Primary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DarkGray2;-1;-2;-2;-1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Blac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DarkBlue;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DarkBlue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DarkBlue;-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DarkBlue;-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Blac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Blac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DarkGray2;-1;-2;-2;-1;-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Blac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DarkBlue;-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Blac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Blac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oLX4XoTYiMbO7pG.gy2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Blac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LightBlue;-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LightGreen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RB_Fe"/>
  <p:tag name="ML_2" val="Bosch2.mcr"/>
  <p:tag name="SHAPESETGROUPCLASSNAME" val="ShapeSetGroup1"/>
  <p:tag name="SHAPESETCLASSNAME" val="TitleSupergraphic2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  <p:tag name="FIELD.CHAPTER.CONTENT" val="Titel des Kapitels"/>
  <p:tag name="FIELD.CHAPTER.VALUE" val="Titel des Kapitels"/>
  <p:tag name="FIELD.CHAPTER.COMBOINDEX" val="0"/>
  <p:tag name="FIELD.DPT.CONTENT" val="CI/BAA-UX"/>
  <p:tag name="FIELD.DPT.VALUE" val="CI/BAA-UX | "/>
  <p:tag name="ML_LAYOUT_RESOURCE" val="BOSCH2_16_9.mcr"/>
  <p:tag name="COLORSETGROUPCLASSNAME" val="ColorSetGroup1"/>
  <p:tag name="CONFIG" val="BOSCH2"/>
  <p:tag name="PICTURE 6_SHAPECLASSPROTECTIONTYPE" val="15"/>
  <p:tag name="PICTURE 7_SHAPECLASSPROTECTIONTYPE" val="15"/>
  <p:tag name="PICTURE 8_SHAPECLASSPROTECTIONTYPE" val="15"/>
  <p:tag name="FIELD.REM_ANL.CONTENT" val=""/>
  <p:tag name="FIELD.REM_ANL.VALUE" val=""/>
  <p:tag name="FIELD.REM_ANL.COMBOINDEX" val="-2"/>
  <p:tag name="FIELD.DPT.COMBOINDEX" val="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ETCLASSNAME" val="ColorSet1"/>
  <p:tag name="MLI" val="1"/>
  <p:tag name="SHAPESETGROUPCLASSNAME" val="ShapeSetGroup1"/>
  <p:tag name="SHAPESETCLASSNAME" val="TitleSupergraphic2"/>
  <p:tag name="FONTSETGROUPCLASSNAME" val="FontSetGroup1"/>
  <p:tag name="SHAPECLASSNAME" val="TitleOnTitleSlides"/>
  <p:tag name="SHAPECLASSPROTECTIONTYPE" val="0"/>
  <p:tag name="COLORSETGROUPCLASSNAME" val="ColorSetGroup1"/>
  <p:tag name="COLORS" val="-2;-2;-2;-2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ETCLASSNAME" val="ColorSet1"/>
  <p:tag name="MLI" val="1"/>
  <p:tag name="SHAPESETGROUPCLASSNAME" val="ShapeSetGroup1"/>
  <p:tag name="SHAPESETCLASSNAME" val="TitleSupergraphic2"/>
  <p:tag name="FONTSETGROUPCLASSNAME" val="FontSetGroup1"/>
  <p:tag name="SHAPECLASSNAME" val="HiddenSubtitle"/>
  <p:tag name="SHAPECLASSPROTECTIONTYPE" val="0"/>
  <p:tag name="COLORSETGROUPCLASSNAME" val="ColorSetGroup1"/>
  <p:tag name="ML_SENDTOBACK" val=" 1"/>
  <p:tag name="COLORS" val="-2;-2;-2;-2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HAPESETGROUPCLASSNAME" val="ShapeSetGroup1"/>
  <p:tag name="SHAPESETCLASSNAME" val="TitleSupergraphic2"/>
  <p:tag name="COLORSETGROUPCLASSNAME" val="ColorSetGroup1"/>
  <p:tag name="FONTSETGROUPCLASSNAME" val="FontSetGroup1"/>
  <p:tag name="SHAPECLASSFILE" val="Bosch-Supergraphic-P2-16-9.png"/>
  <p:tag name="MLI" val="1"/>
  <p:tag name="SHAPECLASSNAME" val="Supergraphic2"/>
  <p:tag name="SHAPECLASSPROTECTIONTYPE" val="15"/>
  <p:tag name="COLORS" val="-2;-2;-2;-2;-1;-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1144</Words>
  <Application>Microsoft Office PowerPoint</Application>
  <PresentationFormat>Widescreen</PresentationFormat>
  <Paragraphs>155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 Unicode MS</vt:lpstr>
      <vt:lpstr>BentonSans Regular</vt:lpstr>
      <vt:lpstr>等线</vt:lpstr>
      <vt:lpstr>等线 Light</vt:lpstr>
      <vt:lpstr>ＭＳ Ｐゴシック</vt:lpstr>
      <vt:lpstr>游ゴシック Light</vt:lpstr>
      <vt:lpstr>Arial</vt:lpstr>
      <vt:lpstr>Bosch Office Sans</vt:lpstr>
      <vt:lpstr>Calibri</vt:lpstr>
      <vt:lpstr>Calibri Light</vt:lpstr>
      <vt:lpstr>Courier New</vt:lpstr>
      <vt:lpstr>Helvetica</vt:lpstr>
      <vt:lpstr>Wingdings</vt:lpstr>
      <vt:lpstr>Office Theme</vt:lpstr>
      <vt:lpstr>Acrobat Document</vt:lpstr>
      <vt:lpstr>think-cell Folie</vt:lpstr>
      <vt:lpstr>Fiori@Bosch</vt:lpstr>
      <vt:lpstr>Content</vt:lpstr>
      <vt:lpstr>What is good UX?</vt:lpstr>
      <vt:lpstr>Introducing SAP Fiori Keeping Simple Things Simple</vt:lpstr>
      <vt:lpstr>SAP Fiori App Library</vt:lpstr>
      <vt:lpstr>SAP Fiori UX Design Principles</vt:lpstr>
      <vt:lpstr>Fiori Apps Designed for Specific Roles Apps providing the right info for the right role </vt:lpstr>
      <vt:lpstr>Responsive Web Design Seamless User Experience</vt:lpstr>
      <vt:lpstr>Fiori helps increase productivity:  Adequate Context Information to make the Right Decision</vt:lpstr>
      <vt:lpstr>Fiori helps increase productivity:  Consistent UI Across App</vt:lpstr>
      <vt:lpstr>SAP Fiori UX Design Principles Delightful</vt:lpstr>
      <vt:lpstr>SAP Fiori 2.0</vt:lpstr>
      <vt:lpstr>SAP Fiori Launchpad</vt:lpstr>
      <vt:lpstr>S/4HANA Architecture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Sabrina (CI/DAV2.5)</dc:creator>
  <cp:lastModifiedBy>LI Sabrina (CI/DAV1.5)</cp:lastModifiedBy>
  <cp:revision>14</cp:revision>
  <dcterms:created xsi:type="dcterms:W3CDTF">2019-06-01T12:30:07Z</dcterms:created>
  <dcterms:modified xsi:type="dcterms:W3CDTF">2020-10-20T07:25:29Z</dcterms:modified>
</cp:coreProperties>
</file>